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52"/>
  </p:notesMasterIdLst>
  <p:handoutMasterIdLst>
    <p:handoutMasterId r:id="rId53"/>
  </p:handoutMasterIdLst>
  <p:sldIdLst>
    <p:sldId id="256" r:id="rId3"/>
    <p:sldId id="345"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422" r:id="rId50"/>
    <p:sldId id="3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070A6E-89C1-49F6-94E2-7AC0133D707F}">
          <p14:sldIdLst>
            <p14:sldId id="256"/>
          </p14:sldIdLst>
        </p14:section>
        <p14:section name="Intro" id="{16A1AB49-2067-4C66-82E5-AB7E55EE1B71}">
          <p14:sldIdLst>
            <p14:sldId id="345"/>
          </p14:sldIdLst>
        </p14:section>
        <p14:section name="Pre-Game" id="{4A95A263-D7C9-472C-AE6D-4126CCFE97F3}">
          <p14:sldIdLst>
            <p14:sldId id="377"/>
            <p14:sldId id="378"/>
            <p14:sldId id="379"/>
            <p14:sldId id="380"/>
          </p14:sldIdLst>
        </p14:section>
        <p14:section name="Face-Offs" id="{99B512D7-F797-44CD-9D96-1B88F1BDA3D6}">
          <p14:sldIdLst>
            <p14:sldId id="381"/>
            <p14:sldId id="382"/>
            <p14:sldId id="383"/>
            <p14:sldId id="384"/>
            <p14:sldId id="385"/>
            <p14:sldId id="386"/>
            <p14:sldId id="387"/>
            <p14:sldId id="388"/>
            <p14:sldId id="389"/>
            <p14:sldId id="390"/>
          </p14:sldIdLst>
        </p14:section>
        <p14:section name="Settled Situations" id="{7E2C69D0-09B5-46AE-951F-954EC98BCE68}">
          <p14:sldIdLst>
            <p14:sldId id="391"/>
            <p14:sldId id="392"/>
            <p14:sldId id="393"/>
            <p14:sldId id="394"/>
            <p14:sldId id="395"/>
            <p14:sldId id="396"/>
          </p14:sldIdLst>
        </p14:section>
        <p14:section name="Restarts" id="{3C021D37-2F7B-44AC-9A91-8DDDD1046E1E}">
          <p14:sldIdLst>
            <p14:sldId id="397"/>
            <p14:sldId id="398"/>
            <p14:sldId id="399"/>
            <p14:sldId id="400"/>
            <p14:sldId id="401"/>
            <p14:sldId id="402"/>
            <p14:sldId id="403"/>
            <p14:sldId id="404"/>
          </p14:sldIdLst>
        </p14:section>
        <p14:section name="Transition" id="{18306B5E-B9F7-4DE3-93FA-3422100E81BC}">
          <p14:sldIdLst>
            <p14:sldId id="405"/>
            <p14:sldId id="406"/>
            <p14:sldId id="407"/>
            <p14:sldId id="408"/>
          </p14:sldIdLst>
        </p14:section>
        <p14:section name="Penalty Enforcement" id="{FB088336-69ED-4FC3-B327-4FC60481383B}">
          <p14:sldIdLst>
            <p14:sldId id="409"/>
            <p14:sldId id="410"/>
            <p14:sldId id="411"/>
            <p14:sldId id="412"/>
          </p14:sldIdLst>
        </p14:section>
        <p14:section name="Equipment Checks" id="{B6CDDF05-32E4-4938-A0C9-3BC893946C74}">
          <p14:sldIdLst>
            <p14:sldId id="413"/>
            <p14:sldId id="414"/>
            <p14:sldId id="415"/>
            <p14:sldId id="416"/>
          </p14:sldIdLst>
        </p14:section>
        <p14:section name="Time Outs" id="{A465F9A3-5B2B-4FFC-A23F-121039852AD3}">
          <p14:sldIdLst>
            <p14:sldId id="417"/>
            <p14:sldId id="418"/>
            <p14:sldId id="419"/>
          </p14:sldIdLst>
        </p14:section>
        <p14:section name="Fight Procedures" id="{374EFEDE-A96F-4820-9FAD-62E643ED24EE}">
          <p14:sldIdLst>
            <p14:sldId id="420"/>
            <p14:sldId id="421"/>
            <p14:sldId id="422"/>
          </p14:sldIdLst>
        </p14:section>
        <p14:section name="Wrap Up" id="{BE04375F-0FC0-48B2-9BE3-96C09D5B7BEA}">
          <p14:sldIdLst>
            <p14:sldId id="3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612"/>
    <a:srgbClr val="C4C82C"/>
    <a:srgbClr val="C6D630"/>
    <a:srgbClr val="5C6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75336" autoAdjust="0"/>
  </p:normalViewPr>
  <p:slideViewPr>
    <p:cSldViewPr>
      <p:cViewPr varScale="1">
        <p:scale>
          <a:sx n="82" d="100"/>
          <a:sy n="82" d="100"/>
        </p:scale>
        <p:origin x="-1960" y="-120"/>
      </p:cViewPr>
      <p:guideLst>
        <p:guide orient="horz" pos="2160"/>
        <p:guide pos="2880"/>
      </p:guideLst>
    </p:cSldViewPr>
  </p:slideViewPr>
  <p:outlineViewPr>
    <p:cViewPr>
      <p:scale>
        <a:sx n="33" d="100"/>
        <a:sy n="33" d="100"/>
      </p:scale>
      <p:origin x="0" y="1640"/>
    </p:cViewPr>
  </p:outlin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1E391A-FAE7-4B7D-84F7-21F130DCD89D}" type="datetimeFigureOut">
              <a:rPr lang="en-US" smtClean="0"/>
              <a:t>12/13/14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B5B0FF-1480-4FEB-91AF-84E99CD069B4}" type="slidenum">
              <a:rPr lang="en-US" smtClean="0"/>
              <a:t>‹#›</a:t>
            </a:fld>
            <a:endParaRPr lang="en-US"/>
          </a:p>
        </p:txBody>
      </p:sp>
    </p:spTree>
    <p:extLst>
      <p:ext uri="{BB962C8B-B14F-4D97-AF65-F5344CB8AC3E}">
        <p14:creationId xmlns:p14="http://schemas.microsoft.com/office/powerpoint/2010/main" val="49293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36158-A9BF-4942-8080-236A94E042A9}" type="datetimeFigureOut">
              <a:rPr lang="en-US" smtClean="0"/>
              <a:t>12/13/14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679A4-F09C-44BB-804F-E5FAFB0A514C}" type="slidenum">
              <a:rPr lang="en-US" smtClean="0"/>
              <a:t>‹#›</a:t>
            </a:fld>
            <a:endParaRPr lang="en-US"/>
          </a:p>
        </p:txBody>
      </p:sp>
    </p:spTree>
    <p:extLst>
      <p:ext uri="{BB962C8B-B14F-4D97-AF65-F5344CB8AC3E}">
        <p14:creationId xmlns:p14="http://schemas.microsoft.com/office/powerpoint/2010/main" val="325255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manual should</a:t>
            </a:r>
            <a:r>
              <a:rPr lang="en-US" baseline="0" dirty="0" smtClean="0"/>
              <a:t> be viewed in conjunction with the 3-person mechanics manual.</a:t>
            </a:r>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1</a:t>
            </a:fld>
            <a:endParaRPr lang="en-US" dirty="0"/>
          </a:p>
        </p:txBody>
      </p:sp>
    </p:spTree>
    <p:extLst>
      <p:ext uri="{BB962C8B-B14F-4D97-AF65-F5344CB8AC3E}">
        <p14:creationId xmlns:p14="http://schemas.microsoft.com/office/powerpoint/2010/main" val="372038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0" dirty="0" smtClean="0"/>
              <a:t> – set yourself</a:t>
            </a:r>
            <a:r>
              <a:rPr lang="en-US" b="0" baseline="0" dirty="0" smtClean="0"/>
              <a:t> up in a position that is most comfortable for you to officiate the face-off.</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12</a:t>
            </a:fld>
            <a:endParaRPr lang="en-US"/>
          </a:p>
        </p:txBody>
      </p:sp>
    </p:spTree>
    <p:extLst>
      <p:ext uri="{BB962C8B-B14F-4D97-AF65-F5344CB8AC3E}">
        <p14:creationId xmlns:p14="http://schemas.microsoft.com/office/powerpoint/2010/main" val="271797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where</a:t>
            </a:r>
            <a:r>
              <a:rPr lang="en-US" baseline="0" dirty="0" smtClean="0"/>
              <a:t> the Face-Off official is positioned, he may not be able to see a player’s hand or hands off the ground. The Wing official with the best view should make this call as it is an illegal position for a face-off.</a:t>
            </a:r>
            <a:endParaRPr lang="en-US" dirty="0" smtClean="0"/>
          </a:p>
          <a:p>
            <a:endParaRPr lang="en-US" dirty="0" smtClean="0"/>
          </a:p>
          <a:p>
            <a:r>
              <a:rPr lang="en-US" b="1" dirty="0" smtClean="0"/>
              <a:t>Face-off</a:t>
            </a:r>
            <a:r>
              <a:rPr lang="en-US" b="1" baseline="0" dirty="0" smtClean="0"/>
              <a:t> players must also:</a:t>
            </a:r>
          </a:p>
          <a:p>
            <a:r>
              <a:rPr lang="en-US" baseline="0" dirty="0" smtClean="0"/>
              <a:t>	- Have their sticks parallel to the line and not touching the line</a:t>
            </a:r>
          </a:p>
          <a:p>
            <a:r>
              <a:rPr lang="en-US" baseline="0" dirty="0" smtClean="0"/>
              <a:t>	- Sticks vertical and not leaning over the ball or line</a:t>
            </a:r>
          </a:p>
          <a:p>
            <a:r>
              <a:rPr lang="en-US" baseline="0" dirty="0" smtClean="0"/>
              <a:t>	- Entire body to the left of the throat of their </a:t>
            </a:r>
            <a:r>
              <a:rPr lang="en-US" baseline="0" dirty="0" err="1" smtClean="0"/>
              <a:t>crosse</a:t>
            </a:r>
            <a:endParaRPr lang="en-US" baseline="0" dirty="0" smtClean="0"/>
          </a:p>
          <a:p>
            <a:r>
              <a:rPr lang="en-US" baseline="0" dirty="0" smtClean="0"/>
              <a:t>	- Helmet not leaning over the ball (may lean over the line)</a:t>
            </a:r>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13</a:t>
            </a:fld>
            <a:endParaRPr lang="en-US"/>
          </a:p>
        </p:txBody>
      </p:sp>
    </p:spTree>
    <p:extLst>
      <p:ext uri="{BB962C8B-B14F-4D97-AF65-F5344CB8AC3E}">
        <p14:creationId xmlns:p14="http://schemas.microsoft.com/office/powerpoint/2010/main" val="347725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While</a:t>
            </a:r>
            <a:r>
              <a:rPr lang="en-US" b="0" baseline="0" dirty="0" smtClean="0"/>
              <a:t> this is a loose-ball foul, any face-off violation should be whistled dead quickly and play restarted with the offending team in possession.</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 </a:t>
            </a:r>
            <a:r>
              <a:rPr lang="en-US" dirty="0" smtClean="0"/>
              <a:t>This can</a:t>
            </a:r>
            <a:r>
              <a:rPr lang="en-US" baseline="0" dirty="0" smtClean="0"/>
              <a:t> be demonstrated in class with a second trainer, gloves, and two crosses.</a:t>
            </a:r>
            <a:endParaRPr lang="en-US"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14</a:t>
            </a:fld>
            <a:endParaRPr lang="en-US"/>
          </a:p>
        </p:txBody>
      </p:sp>
    </p:spTree>
    <p:extLst>
      <p:ext uri="{BB962C8B-B14F-4D97-AF65-F5344CB8AC3E}">
        <p14:creationId xmlns:p14="http://schemas.microsoft.com/office/powerpoint/2010/main" val="389365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penalty for deliberately</a:t>
            </a:r>
            <a:r>
              <a:rPr lang="en-US" baseline="0" dirty="0" smtClean="0"/>
              <a:t> using the hands on the face-off is a one-minute, non-releasable unsportsmanlike conduct penalty.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15</a:t>
            </a:fld>
            <a:endParaRPr lang="en-US"/>
          </a:p>
        </p:txBody>
      </p:sp>
    </p:spTree>
    <p:extLst>
      <p:ext uri="{BB962C8B-B14F-4D97-AF65-F5344CB8AC3E}">
        <p14:creationId xmlns:p14="http://schemas.microsoft.com/office/powerpoint/2010/main" val="379227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suspect one or both face-off players is attempting</a:t>
            </a:r>
            <a:r>
              <a:rPr lang="en-US" baseline="0" dirty="0" smtClean="0"/>
              <a:t> to gain an advantage with illegal positioning or techniques and you cannot see it from your vantage point, bring the wing officials further into the field.</a:t>
            </a:r>
            <a:endParaRPr lang="en-US" dirty="0" smtClean="0"/>
          </a:p>
          <a:p>
            <a:endParaRPr lang="en-US" dirty="0" smtClean="0"/>
          </a:p>
          <a:p>
            <a:r>
              <a:rPr lang="en-US" dirty="0" smtClean="0"/>
              <a:t>Use the field lines</a:t>
            </a:r>
            <a:r>
              <a:rPr lang="en-US" baseline="0" dirty="0" smtClean="0"/>
              <a:t> to your advantage when determining how far to come in to help the face-off official. If there is a soccer circle come up to that line, but no further to give yourself plenty of room.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wing officials should set up so they can see through the face</a:t>
            </a:r>
            <a:r>
              <a:rPr lang="en-US" sz="1200" baseline="0" dirty="0" smtClean="0"/>
              <a:t>-off over to the wing line on the opposite site of the field. This permits all sets of eyes on the face off, and then the two wing officials can keep the opposite wing in their peripheral 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NOTE:</a:t>
            </a:r>
            <a:r>
              <a:rPr lang="en-US" sz="1200" b="0" baseline="0" dirty="0" smtClean="0"/>
              <a:t> If your wing has two players jostling for position, keep your eyes on those players as one may leave early or interfere with the other player after the whistle. </a:t>
            </a:r>
            <a:endParaRPr lang="en-US" sz="12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16</a:t>
            </a:fld>
            <a:endParaRPr lang="en-US"/>
          </a:p>
        </p:txBody>
      </p:sp>
    </p:spTree>
    <p:extLst>
      <p:ext uri="{BB962C8B-B14F-4D97-AF65-F5344CB8AC3E}">
        <p14:creationId xmlns:p14="http://schemas.microsoft.com/office/powerpoint/2010/main" val="165496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Keep the ball between you and your partners</a:t>
            </a:r>
            <a:r>
              <a:rPr lang="en-US" b="0" baseline="0" dirty="0" smtClean="0"/>
              <a:t> – There is a wide triangle framed by each official during play. The movement of the play and the movement of your partners will determine where you move and what your responsibilities are.</a:t>
            </a:r>
          </a:p>
          <a:p>
            <a:endParaRPr lang="en-US" b="0" baseline="0" dirty="0" smtClean="0"/>
          </a:p>
          <a:p>
            <a:r>
              <a:rPr lang="en-US" b="1" baseline="0" dirty="0" smtClean="0"/>
              <a:t>Never let the play get behind you</a:t>
            </a:r>
            <a:r>
              <a:rPr lang="en-US" b="0" baseline="0" dirty="0" smtClean="0"/>
              <a:t> – Also known as “light housing”. This is when you have to spin in a circle because you either go too close to a play or did not an anticipate a play coming towards you soon enough. Be aware of the action and remember you can back out beyond the field lines if necessary to keep the play in front of you.</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18</a:t>
            </a:fld>
            <a:endParaRPr lang="en-US"/>
          </a:p>
        </p:txBody>
      </p:sp>
    </p:spTree>
    <p:extLst>
      <p:ext uri="{BB962C8B-B14F-4D97-AF65-F5344CB8AC3E}">
        <p14:creationId xmlns:p14="http://schemas.microsoft.com/office/powerpoint/2010/main" val="225787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Lead Official:</a:t>
            </a:r>
            <a:endParaRPr lang="en-US" b="0" baseline="0" dirty="0" smtClean="0"/>
          </a:p>
          <a:p>
            <a:r>
              <a:rPr lang="en-US" b="0" baseline="0" dirty="0" smtClean="0"/>
              <a:t>	- Goal is primary responsibility</a:t>
            </a:r>
          </a:p>
          <a:p>
            <a:r>
              <a:rPr lang="en-US" b="0" baseline="0" dirty="0" smtClean="0"/>
              <a:t>	- Positioned one yard above or below GLE and should move off to cover the end line on contested plays</a:t>
            </a:r>
          </a:p>
          <a:p>
            <a:r>
              <a:rPr lang="en-US" b="0" baseline="0" dirty="0" smtClean="0"/>
              <a:t>	- Get as close to the crease as possible without interfering with play</a:t>
            </a:r>
          </a:p>
          <a:p>
            <a:endParaRPr lang="en-US" b="0" baseline="0" dirty="0" smtClean="0"/>
          </a:p>
          <a:p>
            <a:r>
              <a:rPr lang="en-US" b="1" baseline="0" dirty="0" smtClean="0"/>
              <a:t>The Single Official</a:t>
            </a:r>
          </a:p>
          <a:p>
            <a:r>
              <a:rPr lang="en-US" b="1" baseline="0" dirty="0" smtClean="0"/>
              <a:t>	- </a:t>
            </a:r>
            <a:r>
              <a:rPr lang="en-US" b="0" baseline="0" dirty="0" smtClean="0"/>
              <a:t>Primary responsibility is the action in front of the crease</a:t>
            </a:r>
          </a:p>
          <a:p>
            <a:r>
              <a:rPr lang="en-US" b="0" baseline="0" dirty="0" smtClean="0"/>
              <a:t>	- Also watches for late hits after a shot if not helping the Lead on close crease plays</a:t>
            </a:r>
          </a:p>
          <a:p>
            <a:r>
              <a:rPr lang="en-US" b="0" baseline="0" dirty="0" smtClean="0"/>
              <a:t>	- Responsible for far sideline and all transition counts</a:t>
            </a:r>
          </a:p>
          <a:p>
            <a:r>
              <a:rPr lang="en-US" b="0" baseline="0" dirty="0" smtClean="0"/>
              <a:t>	- Positioned a few yards above GLE and should move down to GLE if the Lead official goes to cover the end line</a:t>
            </a:r>
            <a:endParaRPr lang="en-US" b="1" baseline="0" dirty="0" smtClean="0"/>
          </a:p>
          <a:p>
            <a:endParaRPr lang="en-US" b="0" baseline="0" dirty="0" smtClean="0"/>
          </a:p>
          <a:p>
            <a:r>
              <a:rPr lang="en-US" b="1" baseline="0" dirty="0" smtClean="0"/>
              <a:t>The Trail Official</a:t>
            </a:r>
          </a:p>
          <a:p>
            <a:r>
              <a:rPr lang="en-US" b="1" baseline="0" dirty="0" smtClean="0"/>
              <a:t>	- </a:t>
            </a:r>
            <a:r>
              <a:rPr lang="en-US" b="0" baseline="0" dirty="0" smtClean="0"/>
              <a:t>Watches the shooter for late hits after a shot</a:t>
            </a:r>
          </a:p>
          <a:p>
            <a:r>
              <a:rPr lang="en-US" b="0" baseline="0" dirty="0" smtClean="0"/>
              <a:t>	- Moves in towards the box if the Lead official moves to the end line</a:t>
            </a:r>
          </a:p>
          <a:p>
            <a:r>
              <a:rPr lang="en-US" b="0" baseline="0" dirty="0" smtClean="0"/>
              <a:t>	- Watches the high crease area, especially one on one midfield play and picks above the crease</a:t>
            </a:r>
          </a:p>
          <a:p>
            <a:r>
              <a:rPr lang="en-US" b="0" baseline="0" dirty="0" smtClean="0"/>
              <a:t>	- Watches for contested substitutions</a:t>
            </a:r>
          </a:p>
          <a:p>
            <a:r>
              <a:rPr lang="en-US" b="0" baseline="0" dirty="0" smtClean="0"/>
              <a:t>	- Is responsible for covering the far goal on a long outlet pass</a:t>
            </a:r>
          </a:p>
          <a:p>
            <a:endParaRPr lang="en-US" b="0" baseline="0" dirty="0" smtClean="0"/>
          </a:p>
          <a:p>
            <a:r>
              <a:rPr lang="en-US" b="1" baseline="0" dirty="0" smtClean="0"/>
              <a:t>NOTE: </a:t>
            </a:r>
            <a:r>
              <a:rPr lang="en-US" b="0" baseline="0" dirty="0" smtClean="0"/>
              <a:t>The pre-game should be clear on each responsibility, but the most important is that the Trail official watches the shooter on every shot.</a:t>
            </a:r>
          </a:p>
        </p:txBody>
      </p:sp>
      <p:sp>
        <p:nvSpPr>
          <p:cNvPr id="4" name="Slide Number Placeholder 3"/>
          <p:cNvSpPr>
            <a:spLocks noGrp="1"/>
          </p:cNvSpPr>
          <p:nvPr>
            <p:ph type="sldNum" sz="quarter" idx="10"/>
          </p:nvPr>
        </p:nvSpPr>
        <p:spPr/>
        <p:txBody>
          <a:bodyPr/>
          <a:lstStyle/>
          <a:p>
            <a:fld id="{75A679A4-F09C-44BB-804F-E5FAFB0A514C}" type="slidenum">
              <a:rPr lang="en-US" smtClean="0"/>
              <a:t>19</a:t>
            </a:fld>
            <a:endParaRPr lang="en-US"/>
          </a:p>
        </p:txBody>
      </p:sp>
    </p:spTree>
    <p:extLst>
      <p:ext uri="{BB962C8B-B14F-4D97-AF65-F5344CB8AC3E}">
        <p14:creationId xmlns:p14="http://schemas.microsoft.com/office/powerpoint/2010/main" val="391832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Lead and Single:</a:t>
            </a:r>
          </a:p>
          <a:p>
            <a:r>
              <a:rPr lang="en-US" dirty="0" smtClean="0"/>
              <a:t>	-</a:t>
            </a:r>
            <a:r>
              <a:rPr lang="en-US" baseline="0" dirty="0" smtClean="0"/>
              <a:t> Player running at you</a:t>
            </a:r>
          </a:p>
          <a:p>
            <a:r>
              <a:rPr lang="en-US" baseline="0" dirty="0" smtClean="0"/>
              <a:t>		- Watch the feet. You have a better view of the feet and the crease when the play is coming at you</a:t>
            </a:r>
          </a:p>
          <a:p>
            <a:r>
              <a:rPr lang="en-US" baseline="0" dirty="0" smtClean="0"/>
              <a:t>	- Player running away from you</a:t>
            </a:r>
          </a:p>
          <a:p>
            <a:r>
              <a:rPr lang="en-US" baseline="0" dirty="0" smtClean="0"/>
              <a:t>		- Watch the body. You have a better view of the players converging on the player running away from you.</a:t>
            </a:r>
          </a:p>
          <a:p>
            <a:endParaRPr lang="en-US" baseline="0" dirty="0" smtClean="0"/>
          </a:p>
          <a:p>
            <a:r>
              <a:rPr lang="en-US" b="1" baseline="0" dirty="0" smtClean="0"/>
              <a:t>Sell the call!</a:t>
            </a:r>
          </a:p>
          <a:p>
            <a:r>
              <a:rPr lang="en-US" baseline="0" dirty="0" smtClean="0"/>
              <a:t>	- If you have a crease violation or a push into the crease you need to sell the call. Let everyone know exactly what your call is.</a:t>
            </a:r>
          </a:p>
          <a:p>
            <a:endParaRPr lang="en-US" baseline="0" dirty="0" smtClean="0"/>
          </a:p>
          <a:p>
            <a:r>
              <a:rPr lang="en-US" b="1" baseline="0" dirty="0" smtClean="0"/>
              <a:t>Close goals:</a:t>
            </a:r>
          </a:p>
          <a:p>
            <a:r>
              <a:rPr lang="en-US" baseline="0" dirty="0" smtClean="0"/>
              <a:t>	- Lead official has the whistle when covering the goal, but should always look to the Single for a quick nod to make sure the goal is good before signaling. </a:t>
            </a:r>
          </a:p>
        </p:txBody>
      </p:sp>
      <p:sp>
        <p:nvSpPr>
          <p:cNvPr id="4" name="Slide Number Placeholder 3"/>
          <p:cNvSpPr>
            <a:spLocks noGrp="1"/>
          </p:cNvSpPr>
          <p:nvPr>
            <p:ph type="sldNum" sz="quarter" idx="10"/>
          </p:nvPr>
        </p:nvSpPr>
        <p:spPr/>
        <p:txBody>
          <a:bodyPr/>
          <a:lstStyle/>
          <a:p>
            <a:fld id="{75A679A4-F09C-44BB-804F-E5FAFB0A514C}" type="slidenum">
              <a:rPr lang="en-US" smtClean="0"/>
              <a:t>20</a:t>
            </a:fld>
            <a:endParaRPr lang="en-US"/>
          </a:p>
        </p:txBody>
      </p:sp>
    </p:spTree>
    <p:extLst>
      <p:ext uri="{BB962C8B-B14F-4D97-AF65-F5344CB8AC3E}">
        <p14:creationId xmlns:p14="http://schemas.microsoft.com/office/powerpoint/2010/main" val="403828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altLang="en-US" sz="1200" b="0" baseline="0" dirty="0" smtClean="0">
                <a:solidFill>
                  <a:srgbClr val="000000"/>
                </a:solidFill>
                <a:latin typeface="Times New Roman" pitchFamily="18" charset="0"/>
              </a:rPr>
              <a:t>The location of the ball determines which official is the On official and which are the Off officials. On and Off responsibilities can change multiple times during settled play.</a:t>
            </a:r>
            <a:endParaRPr lang="en-US" altLang="en-US" sz="1200" b="1" dirty="0" smtClean="0">
              <a:solidFill>
                <a:srgbClr val="000000"/>
              </a:solidFill>
              <a:latin typeface="Times New Roman" pitchFamily="18" charset="0"/>
            </a:endParaRPr>
          </a:p>
          <a:p>
            <a:pPr defTabSz="914400"/>
            <a:endParaRPr lang="en-US" altLang="en-US" sz="1200" b="1" dirty="0" smtClean="0">
              <a:solidFill>
                <a:srgbClr val="000000"/>
              </a:solidFill>
              <a:latin typeface="Times New Roman" pitchFamily="18" charset="0"/>
            </a:endParaRPr>
          </a:p>
          <a:p>
            <a:pPr defTabSz="914400"/>
            <a:r>
              <a:rPr lang="en-US" altLang="en-US" sz="1200" b="1" dirty="0" smtClean="0">
                <a:solidFill>
                  <a:srgbClr val="000000"/>
                </a:solidFill>
                <a:latin typeface="Times New Roman" pitchFamily="18" charset="0"/>
              </a:rPr>
              <a:t>On Official:</a:t>
            </a:r>
            <a:endParaRPr lang="en-US" altLang="en-US" sz="1200" b="0" dirty="0" smtClean="0">
              <a:solidFill>
                <a:srgbClr val="000000"/>
              </a:solidFill>
              <a:latin typeface="Times New Roman" pitchFamily="18" charset="0"/>
            </a:endParaRPr>
          </a:p>
          <a:p>
            <a:pPr defTabSz="914400"/>
            <a:r>
              <a:rPr lang="en-US" altLang="en-US" sz="1200" b="0" dirty="0" smtClean="0">
                <a:solidFill>
                  <a:srgbClr val="000000"/>
                </a:solidFill>
                <a:latin typeface="Times New Roman" pitchFamily="18" charset="0"/>
              </a:rPr>
              <a:t>	Ha</a:t>
            </a:r>
            <a:r>
              <a:rPr lang="en-US" altLang="en-US" sz="1200" b="0" baseline="0" dirty="0" smtClean="0">
                <a:solidFill>
                  <a:srgbClr val="000000"/>
                </a:solidFill>
                <a:latin typeface="Times New Roman" pitchFamily="18" charset="0"/>
              </a:rPr>
              <a:t>s a narrow focus that is on the player in possession and surrounding 5 yards.</a:t>
            </a:r>
          </a:p>
          <a:p>
            <a:pPr defTabSz="914400"/>
            <a:r>
              <a:rPr lang="en-US" altLang="en-US" sz="1200" b="0" baseline="0" dirty="0" smtClean="0">
                <a:solidFill>
                  <a:srgbClr val="000000"/>
                </a:solidFill>
                <a:latin typeface="Times New Roman" pitchFamily="18" charset="0"/>
              </a:rPr>
              <a:t>	Generally watches for on-ball fouls likes pushing, holding, tripping, illegal body checks, unnecessary roughness, slashing, and warding.</a:t>
            </a:r>
          </a:p>
          <a:p>
            <a:pPr defTabSz="914400"/>
            <a:endParaRPr lang="en-US" altLang="en-US" sz="1200" b="0" baseline="0" dirty="0" smtClean="0">
              <a:solidFill>
                <a:srgbClr val="000000"/>
              </a:solidFill>
              <a:latin typeface="Times New Roman" pitchFamily="18" charset="0"/>
            </a:endParaRPr>
          </a:p>
          <a:p>
            <a:pPr defTabSz="914400"/>
            <a:r>
              <a:rPr lang="en-US" altLang="en-US" sz="1200" b="1" baseline="0" dirty="0" smtClean="0">
                <a:solidFill>
                  <a:srgbClr val="000000"/>
                </a:solidFill>
                <a:latin typeface="Times New Roman" pitchFamily="18" charset="0"/>
              </a:rPr>
              <a:t>Off Official:</a:t>
            </a:r>
            <a:endParaRPr lang="en-US" altLang="en-US" sz="1200" b="0" baseline="0" dirty="0" smtClean="0">
              <a:solidFill>
                <a:srgbClr val="000000"/>
              </a:solidFill>
              <a:latin typeface="Times New Roman" pitchFamily="18" charset="0"/>
            </a:endParaRPr>
          </a:p>
          <a:p>
            <a:pPr defTabSz="914400"/>
            <a:r>
              <a:rPr lang="en-US" altLang="en-US" sz="1200" b="0" baseline="0" dirty="0" smtClean="0">
                <a:solidFill>
                  <a:srgbClr val="000000"/>
                </a:solidFill>
                <a:latin typeface="Times New Roman" pitchFamily="18" charset="0"/>
              </a:rPr>
              <a:t>	Has a wider view of the play because off ball involves more players in a greater space. </a:t>
            </a:r>
          </a:p>
          <a:p>
            <a:pPr defTabSz="914400"/>
            <a:r>
              <a:rPr lang="en-US" altLang="en-US" sz="1200" b="0" baseline="0" dirty="0" smtClean="0">
                <a:solidFill>
                  <a:srgbClr val="000000"/>
                </a:solidFill>
                <a:latin typeface="Times New Roman" pitchFamily="18" charset="0"/>
              </a:rPr>
              <a:t>	Generally watches for off-ball fouls like interference, illegal offensive screens, and crease violations (cutters running through the crease), and late hits after passes.</a:t>
            </a:r>
            <a:endParaRPr lang="en-US" altLang="en-US" sz="1200" b="0" dirty="0" smtClean="0">
              <a:solidFill>
                <a:srgbClr val="000000"/>
              </a:solidFill>
              <a:latin typeface="Times New Roman" pitchFamily="18" charset="0"/>
            </a:endParaRPr>
          </a:p>
          <a:p>
            <a:pPr defTabSz="914400"/>
            <a:endParaRPr lang="en-US" sz="1200" b="0" dirty="0" smtClean="0">
              <a:solidFill>
                <a:srgbClr val="000000"/>
              </a:solidFill>
              <a:latin typeface="Times New Roman" pitchFamily="18" charset="0"/>
            </a:endParaRPr>
          </a:p>
          <a:p>
            <a:pPr defTabSz="914400"/>
            <a:r>
              <a:rPr lang="en-US" sz="1200" b="1" baseline="0" dirty="0" smtClean="0">
                <a:solidFill>
                  <a:srgbClr val="000000"/>
                </a:solidFill>
                <a:latin typeface="Times New Roman" pitchFamily="18" charset="0"/>
              </a:rPr>
              <a:t>All Officials:</a:t>
            </a:r>
            <a:endParaRPr lang="en-US" sz="1200" b="0" baseline="0" dirty="0" smtClean="0">
              <a:solidFill>
                <a:srgbClr val="000000"/>
              </a:solidFill>
              <a:latin typeface="Times New Roman" pitchFamily="18" charset="0"/>
            </a:endParaRPr>
          </a:p>
          <a:p>
            <a:pPr defTabSz="914400"/>
            <a:r>
              <a:rPr lang="en-US" sz="1200" b="0" baseline="0" dirty="0" smtClean="0">
                <a:solidFill>
                  <a:srgbClr val="000000"/>
                </a:solidFill>
                <a:latin typeface="Times New Roman" pitchFamily="18" charset="0"/>
              </a:rPr>
              <a:t>	The officials must move as if they are connected together. As one moves out, the other moves in. This is especially important on contested plays near the end line.</a:t>
            </a:r>
            <a:endParaRPr lang="en-US" sz="1200" b="1" baseline="0" dirty="0" smtClean="0">
              <a:solidFill>
                <a:srgbClr val="000000"/>
              </a:solidFill>
              <a:latin typeface="Times New Roman" pitchFamily="18" charset="0"/>
            </a:endParaRPr>
          </a:p>
          <a:p>
            <a:pPr defTabSz="914400"/>
            <a:endParaRPr lang="en-US" sz="1200" b="0" baseline="0" dirty="0" smtClean="0">
              <a:solidFill>
                <a:srgbClr val="000000"/>
              </a:solidFill>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NOTE:</a:t>
            </a:r>
            <a:r>
              <a:rPr lang="en-US" sz="1200" b="1" baseline="0" dirty="0" smtClean="0"/>
              <a:t> </a:t>
            </a:r>
            <a:r>
              <a:rPr lang="en-US" sz="1200" b="0" baseline="0" dirty="0" smtClean="0"/>
              <a:t>The p</a:t>
            </a:r>
            <a:r>
              <a:rPr lang="en-US" sz="1200" b="0" dirty="0" smtClean="0"/>
              <a:t>re-game</a:t>
            </a:r>
            <a:r>
              <a:rPr lang="en-US" sz="1200" dirty="0" smtClean="0"/>
              <a:t> should be clear on how On/Off calls will be communicated,</a:t>
            </a:r>
            <a:r>
              <a:rPr lang="en-US" sz="1200" baseline="0" dirty="0" smtClean="0"/>
              <a:t> especially in the transition area between the officials. Typically, if a player is running towards you then you are about to be the On Official.</a:t>
            </a:r>
            <a:endParaRPr lang="en-US"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21</a:t>
            </a:fld>
            <a:endParaRPr lang="en-US"/>
          </a:p>
        </p:txBody>
      </p:sp>
    </p:spTree>
    <p:extLst>
      <p:ext uri="{BB962C8B-B14F-4D97-AF65-F5344CB8AC3E}">
        <p14:creationId xmlns:p14="http://schemas.microsoft.com/office/powerpoint/2010/main" val="1846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The Lead Official:</a:t>
            </a:r>
            <a:endParaRPr lang="en-US" altLang="en-US" b="0" dirty="0" smtClean="0"/>
          </a:p>
          <a:p>
            <a:pPr eaLnBrk="1" hangingPunct="1">
              <a:spcBef>
                <a:spcPct val="0"/>
              </a:spcBef>
            </a:pPr>
            <a:r>
              <a:rPr lang="en-US" altLang="en-US" b="0" dirty="0" smtClean="0"/>
              <a:t>	- Sounds whistle once</a:t>
            </a:r>
            <a:r>
              <a:rPr lang="en-US" altLang="en-US" b="0" baseline="0" dirty="0" smtClean="0"/>
              <a:t> noticing that the entire ball has crossed the entire goal line</a:t>
            </a:r>
          </a:p>
          <a:p>
            <a:pPr eaLnBrk="1" hangingPunct="1">
              <a:spcBef>
                <a:spcPct val="0"/>
              </a:spcBef>
            </a:pPr>
            <a:r>
              <a:rPr lang="en-US" altLang="en-US" b="0" baseline="0" dirty="0" smtClean="0"/>
              <a:t>	- Runs in and faces action. Stops and signals goal for a few seconds</a:t>
            </a:r>
          </a:p>
          <a:p>
            <a:pPr eaLnBrk="1" hangingPunct="1">
              <a:spcBef>
                <a:spcPct val="0"/>
              </a:spcBef>
            </a:pPr>
            <a:r>
              <a:rPr lang="en-US" altLang="en-US" b="0" baseline="0" dirty="0" smtClean="0"/>
              <a:t>	- Retrieves ball from net (DO NOT ask the goalkeeper to get the ball for you)</a:t>
            </a:r>
          </a:p>
          <a:p>
            <a:pPr eaLnBrk="1" hangingPunct="1">
              <a:spcBef>
                <a:spcPct val="0"/>
              </a:spcBef>
            </a:pPr>
            <a:r>
              <a:rPr lang="en-US" altLang="en-US" b="0" baseline="0" dirty="0" smtClean="0"/>
              <a:t>	- Hands ball to Single official above the crease</a:t>
            </a:r>
          </a:p>
          <a:p>
            <a:pPr eaLnBrk="1" hangingPunct="1">
              <a:spcBef>
                <a:spcPct val="0"/>
              </a:spcBef>
            </a:pPr>
            <a:r>
              <a:rPr lang="en-US" altLang="en-US" b="0" baseline="0" dirty="0" smtClean="0"/>
              <a:t>	- Jogs to position and gets ready for next face</a:t>
            </a:r>
          </a:p>
          <a:p>
            <a:pPr eaLnBrk="1" hangingPunct="1">
              <a:spcBef>
                <a:spcPct val="0"/>
              </a:spcBef>
            </a:pPr>
            <a:endParaRPr lang="en-US" altLang="en-US" b="0" baseline="0" dirty="0" smtClean="0"/>
          </a:p>
          <a:p>
            <a:pPr eaLnBrk="1" hangingPunct="1">
              <a:spcBef>
                <a:spcPct val="0"/>
              </a:spcBef>
            </a:pPr>
            <a:r>
              <a:rPr lang="en-US" altLang="en-US" b="1" baseline="0" dirty="0" smtClean="0"/>
              <a:t>The Single Official:</a:t>
            </a:r>
            <a:endParaRPr lang="en-US" altLang="en-US" b="0" baseline="0" dirty="0" smtClean="0"/>
          </a:p>
          <a:p>
            <a:pPr eaLnBrk="1" hangingPunct="1">
              <a:spcBef>
                <a:spcPct val="0"/>
              </a:spcBef>
            </a:pPr>
            <a:r>
              <a:rPr lang="en-US" altLang="en-US" b="0" baseline="0" dirty="0" smtClean="0"/>
              <a:t>	- Waits for the whistle and goal signal by the Lead and keeps eye on shooter and crease area for late hits</a:t>
            </a:r>
          </a:p>
          <a:p>
            <a:pPr eaLnBrk="1" hangingPunct="1">
              <a:spcBef>
                <a:spcPct val="0"/>
              </a:spcBef>
            </a:pPr>
            <a:r>
              <a:rPr lang="en-US" altLang="en-US" b="0" baseline="0" dirty="0" smtClean="0"/>
              <a:t>	- Moves into the field while Lead gets the ball and keeps eyes on dead ball action</a:t>
            </a:r>
          </a:p>
          <a:p>
            <a:pPr eaLnBrk="1" hangingPunct="1">
              <a:spcBef>
                <a:spcPct val="0"/>
              </a:spcBef>
            </a:pPr>
            <a:r>
              <a:rPr lang="en-US" altLang="en-US" b="0" baseline="0" dirty="0" smtClean="0"/>
              <a:t>	- Retrieves ball from the Lead official and jogs to Center X for the next face-off</a:t>
            </a:r>
            <a:endParaRPr lang="en-US" altLang="en-US" b="1" baseline="0" dirty="0" smtClean="0"/>
          </a:p>
          <a:p>
            <a:pPr eaLnBrk="1" hangingPunct="1">
              <a:spcBef>
                <a:spcPct val="0"/>
              </a:spcBef>
            </a:pPr>
            <a:endParaRPr lang="en-US" altLang="en-US" b="0" baseline="0" dirty="0" smtClean="0"/>
          </a:p>
          <a:p>
            <a:pPr eaLnBrk="1" hangingPunct="1">
              <a:spcBef>
                <a:spcPct val="0"/>
              </a:spcBef>
            </a:pPr>
            <a:r>
              <a:rPr lang="en-US" altLang="en-US" b="1" baseline="0" dirty="0" smtClean="0"/>
              <a:t>The Trail Official:</a:t>
            </a:r>
          </a:p>
          <a:p>
            <a:pPr eaLnBrk="1" hangingPunct="1">
              <a:spcBef>
                <a:spcPct val="0"/>
              </a:spcBef>
            </a:pPr>
            <a:r>
              <a:rPr lang="en-US" altLang="en-US" b="0" baseline="0" dirty="0" smtClean="0"/>
              <a:t>	- Waits for the whistle while watching the shooter and crease area for any late hits or other fouls</a:t>
            </a:r>
          </a:p>
          <a:p>
            <a:pPr eaLnBrk="1" hangingPunct="1">
              <a:spcBef>
                <a:spcPct val="0"/>
              </a:spcBef>
            </a:pPr>
            <a:r>
              <a:rPr lang="en-US" altLang="en-US" b="0" baseline="0" dirty="0" smtClean="0"/>
              <a:t>	- Keeps eyes on dead ball action while Lead and Single exchange the ball</a:t>
            </a:r>
          </a:p>
          <a:p>
            <a:pPr eaLnBrk="1" hangingPunct="1">
              <a:spcBef>
                <a:spcPct val="0"/>
              </a:spcBef>
            </a:pPr>
            <a:r>
              <a:rPr lang="en-US" altLang="en-US" b="0" baseline="0" dirty="0" smtClean="0"/>
              <a:t>	- Jogs to position and gets ready for next face</a:t>
            </a:r>
            <a:endParaRPr lang="en-US" altLang="en-US" b="0" dirty="0" smtClean="0"/>
          </a:p>
          <a:p>
            <a:endParaRPr lang="en-US" altLang="en-US" b="0" dirty="0" smtClean="0"/>
          </a:p>
          <a:p>
            <a:r>
              <a:rPr lang="en-US" altLang="en-US" b="1" dirty="0" smtClean="0"/>
              <a:t>NOTE: </a:t>
            </a:r>
            <a:r>
              <a:rPr lang="en-US" altLang="en-US" b="0" dirty="0" smtClean="0"/>
              <a:t>Single should</a:t>
            </a:r>
            <a:r>
              <a:rPr lang="en-US" altLang="en-US" b="0" baseline="0" dirty="0" smtClean="0"/>
              <a:t> step </a:t>
            </a:r>
            <a:r>
              <a:rPr lang="en-US" altLang="en-US" b="0" dirty="0" smtClean="0"/>
              <a:t>over midfield to take the face-off to face the goal that</a:t>
            </a:r>
            <a:r>
              <a:rPr lang="en-US" altLang="en-US" b="0" baseline="0" dirty="0" smtClean="0"/>
              <a:t> was just scored</a:t>
            </a:r>
            <a:r>
              <a:rPr lang="en-US" altLang="en-US" b="0" dirty="0" smtClean="0"/>
              <a:t>.</a:t>
            </a:r>
            <a:r>
              <a:rPr lang="en-US" altLang="en-US" b="0" baseline="0" dirty="0" smtClean="0"/>
              <a:t> This way you can see both wing officials and when they are ready.</a:t>
            </a:r>
          </a:p>
          <a:p>
            <a:endParaRPr lang="en-US" altLang="en-US" b="0" baseline="0" dirty="0" smtClean="0"/>
          </a:p>
          <a:p>
            <a:r>
              <a:rPr lang="en-US" altLang="en-US" b="1" baseline="0" dirty="0" smtClean="0"/>
              <a:t>NOTE:</a:t>
            </a:r>
            <a:r>
              <a:rPr lang="en-US" altLang="en-US" b="0" baseline="0" dirty="0" smtClean="0"/>
              <a:t> Do not catch the ball with your hat or one-hop the ball to your partner. It does not look professional. Either hand the ball or give a short toss.  </a:t>
            </a:r>
          </a:p>
          <a:p>
            <a:endParaRPr lang="en-US" altLang="en-US" b="0" baseline="0" dirty="0" smtClean="0"/>
          </a:p>
          <a:p>
            <a:r>
              <a:rPr lang="en-US" altLang="en-US" b="1" baseline="0" dirty="0" smtClean="0"/>
              <a:t>NOTE: </a:t>
            </a:r>
            <a:r>
              <a:rPr lang="en-US" altLang="en-US" b="0" baseline="0" dirty="0" smtClean="0"/>
              <a:t>The exchange is a chance for officials to communicate and make in-game adjustments.   </a:t>
            </a:r>
            <a:endParaRPr lang="en-US" altLang="en-US" b="1" dirty="0" smtClean="0"/>
          </a:p>
          <a:p>
            <a:pPr eaLnBrk="1" hangingPunct="1">
              <a:spcBef>
                <a:spcPct val="0"/>
              </a:spcBef>
            </a:pPr>
            <a:endParaRPr lang="en-US" altLang="en-US" b="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22</a:t>
            </a:fld>
            <a:endParaRPr lang="en-US"/>
          </a:p>
        </p:txBody>
      </p:sp>
    </p:spTree>
    <p:extLst>
      <p:ext uri="{BB962C8B-B14F-4D97-AF65-F5344CB8AC3E}">
        <p14:creationId xmlns:p14="http://schemas.microsoft.com/office/powerpoint/2010/main" val="375590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a:t>
            </a:r>
            <a:r>
              <a:rPr lang="en-US" baseline="0" dirty="0" smtClean="0"/>
              <a:t> safety never takes a holiday.</a:t>
            </a:r>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2</a:t>
            </a:fld>
            <a:endParaRPr lang="en-US" dirty="0"/>
          </a:p>
        </p:txBody>
      </p:sp>
    </p:spTree>
    <p:extLst>
      <p:ext uri="{BB962C8B-B14F-4D97-AF65-F5344CB8AC3E}">
        <p14:creationId xmlns:p14="http://schemas.microsoft.com/office/powerpoint/2010/main" val="379241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Know the lines you are responsible for:</a:t>
            </a:r>
            <a:r>
              <a:rPr lang="en-US" b="0" dirty="0" smtClean="0"/>
              <a:t> Blowing</a:t>
            </a:r>
            <a:r>
              <a:rPr lang="en-US" b="0" baseline="0" dirty="0" smtClean="0"/>
              <a:t> the whistle for out of bounds and restarts when you are supposed to is the mark of an official paying attention and leads to a smoother game for both teams and your partners. Know the lines you are responsible for.</a:t>
            </a:r>
          </a:p>
          <a:p>
            <a:endParaRPr lang="en-US" b="0" baseline="0" dirty="0" smtClean="0"/>
          </a:p>
          <a:p>
            <a:r>
              <a:rPr lang="en-US" b="1" baseline="0" dirty="0" smtClean="0"/>
              <a:t>Eye contact with partners:</a:t>
            </a:r>
            <a:r>
              <a:rPr lang="en-US" b="0" baseline="0" dirty="0" smtClean="0"/>
              <a:t> The game is speeding up, but officials cannot be in a rush even on quick restarts. Always make eye contact with your partners on slow restarts to make sure you are getting a “ready” signal. On quick restarts when the “ready” signal is not necessary you should still make eye contact with your partners to double check that they are in position and are ready for the next restart.</a:t>
            </a:r>
          </a:p>
          <a:p>
            <a:endParaRPr lang="en-US" b="1" baseline="0" dirty="0" smtClean="0"/>
          </a:p>
          <a:p>
            <a:r>
              <a:rPr lang="en-US" b="1" baseline="0" dirty="0" smtClean="0"/>
              <a:t>Single is the quarterback: </a:t>
            </a:r>
            <a:r>
              <a:rPr lang="en-US" b="0" baseline="0" dirty="0" smtClean="0"/>
              <a:t>If the Trail or Lead official has the whistle on a slow restart the Single gives the final “ready” signal. That way the official blowing the whistle knows the entire crew is ready even if he doesn’t have eyes-on his other partner. This is a lot of responsibility on the Single! Don’t just give a “ready” signal – make sure your partner across from you is signaling “ready.”</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24</a:t>
            </a:fld>
            <a:endParaRPr lang="en-US"/>
          </a:p>
        </p:txBody>
      </p:sp>
    </p:spTree>
    <p:extLst>
      <p:ext uri="{BB962C8B-B14F-4D97-AF65-F5344CB8AC3E}">
        <p14:creationId xmlns:p14="http://schemas.microsoft.com/office/powerpoint/2010/main" val="113411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The Lead (green):</a:t>
            </a:r>
          </a:p>
          <a:p>
            <a:r>
              <a:rPr lang="en-US" i="0" baseline="0" dirty="0" smtClean="0"/>
              <a:t>	- Responsible for the entire end line</a:t>
            </a:r>
          </a:p>
          <a:p>
            <a:endParaRPr lang="en-US" i="0" baseline="0" dirty="0" smtClean="0"/>
          </a:p>
          <a:p>
            <a:r>
              <a:rPr lang="en-US" b="1" i="0" baseline="0" dirty="0" smtClean="0"/>
              <a:t>The Single (blue): </a:t>
            </a:r>
          </a:p>
          <a:p>
            <a:r>
              <a:rPr lang="en-US" i="0" baseline="0" dirty="0" smtClean="0"/>
              <a:t>	- Responsible for the far sideline</a:t>
            </a:r>
          </a:p>
          <a:p>
            <a:endParaRPr lang="en-US" i="0" baseline="0" dirty="0" smtClean="0"/>
          </a:p>
          <a:p>
            <a:r>
              <a:rPr lang="en-US" b="1" i="0" baseline="0" dirty="0" smtClean="0"/>
              <a:t>The Trail (red):</a:t>
            </a:r>
          </a:p>
          <a:p>
            <a:r>
              <a:rPr lang="en-US" i="0" baseline="0" dirty="0" smtClean="0"/>
              <a:t>	- Responsible for bench sideline</a:t>
            </a:r>
          </a:p>
          <a:p>
            <a:r>
              <a:rPr lang="en-US" i="0" baseline="0" dirty="0" smtClean="0"/>
              <a:t>	- Responsible for end line on opposite side of field when the Lead official</a:t>
            </a:r>
          </a:p>
          <a:p>
            <a:endParaRPr lang="en-US" i="0" baseline="0" dirty="0" smtClean="0"/>
          </a:p>
          <a:p>
            <a:r>
              <a:rPr lang="en-US" b="1" i="0" baseline="0" dirty="0" smtClean="0"/>
              <a:t>Overlap Areas (purple):</a:t>
            </a:r>
          </a:p>
          <a:p>
            <a:r>
              <a:rPr lang="en-US" i="0" baseline="0" dirty="0" smtClean="0"/>
              <a:t>	1. Below GLE on the bench sideline the Lead might blow the ball out of bounds, especially if following a contested play. The Trail should be close to the sideline to assist if needed.</a:t>
            </a:r>
          </a:p>
          <a:p>
            <a:r>
              <a:rPr lang="en-US" i="0" baseline="0" dirty="0" smtClean="0"/>
              <a:t>	2. Far corner of the field. The Lead might make the sideline call if the Single is not in position. Single might make the end line call if Lead is out of position.</a:t>
            </a:r>
          </a:p>
          <a:p>
            <a:endParaRPr lang="en-US" i="0" baseline="0" dirty="0" smtClean="0"/>
          </a:p>
          <a:p>
            <a:r>
              <a:rPr lang="en-US" b="1" i="0" baseline="0" dirty="0" smtClean="0"/>
              <a:t>Signaling Out of Bounds:</a:t>
            </a:r>
            <a:endParaRPr lang="en-US" b="0" i="0" baseline="0" dirty="0" smtClean="0"/>
          </a:p>
          <a:p>
            <a:r>
              <a:rPr lang="en-US" b="0" i="0" baseline="0" dirty="0" smtClean="0"/>
              <a:t>	1. Sound whistle while simultaneously signaling “dead ball” with one arm in the air (open palm)</a:t>
            </a:r>
          </a:p>
          <a:p>
            <a:r>
              <a:rPr lang="en-US" b="0" i="0" baseline="0" dirty="0" smtClean="0"/>
              <a:t>		- Sweep the line with one arm if a player touched the side line or end line to indicate the player stepped out if you need to sell the call</a:t>
            </a:r>
          </a:p>
          <a:p>
            <a:r>
              <a:rPr lang="en-US" b="0" i="0" baseline="0" dirty="0" smtClean="0"/>
              <a:t>	2. Signal direction of play and call out the color of the team – “Blue” or “Blue ball!”</a:t>
            </a:r>
          </a:p>
          <a:p>
            <a:r>
              <a:rPr lang="en-US" b="0" i="0" baseline="0" dirty="0" smtClean="0"/>
              <a:t>	3. Place hand back into the air to signal “dead ball” </a:t>
            </a:r>
          </a:p>
          <a:p>
            <a:endParaRPr lang="en-US" b="0" i="0" baseline="0" dirty="0" smtClean="0"/>
          </a:p>
          <a:p>
            <a:r>
              <a:rPr lang="en-US" b="1" i="0" baseline="0" dirty="0" smtClean="0"/>
              <a:t>NOTE:</a:t>
            </a:r>
            <a:r>
              <a:rPr lang="en-US" b="0" i="0" baseline="0" dirty="0" smtClean="0"/>
              <a:t> The hand has to go back into the air to show everyone that the ball is still dead, and it puts your arm into the correct position for the restart clock signal.</a:t>
            </a:r>
            <a:endParaRPr lang="en-US" b="1" i="0" dirty="0"/>
          </a:p>
        </p:txBody>
      </p:sp>
      <p:sp>
        <p:nvSpPr>
          <p:cNvPr id="4" name="Slide Number Placeholder 3"/>
          <p:cNvSpPr>
            <a:spLocks noGrp="1"/>
          </p:cNvSpPr>
          <p:nvPr>
            <p:ph type="sldNum" sz="quarter" idx="10"/>
          </p:nvPr>
        </p:nvSpPr>
        <p:spPr/>
        <p:txBody>
          <a:bodyPr/>
          <a:lstStyle/>
          <a:p>
            <a:fld id="{75A679A4-F09C-44BB-804F-E5FAFB0A514C}" type="slidenum">
              <a:rPr lang="en-US" smtClean="0"/>
              <a:t>25</a:t>
            </a:fld>
            <a:endParaRPr lang="en-US"/>
          </a:p>
        </p:txBody>
      </p:sp>
    </p:spTree>
    <p:extLst>
      <p:ext uri="{BB962C8B-B14F-4D97-AF65-F5344CB8AC3E}">
        <p14:creationId xmlns:p14="http://schemas.microsoft.com/office/powerpoint/2010/main" val="379621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Out of Bounds:</a:t>
            </a:r>
            <a:endParaRPr lang="en-US" sz="1200" b="0" dirty="0" smtClean="0"/>
          </a:p>
          <a:p>
            <a:r>
              <a:rPr lang="en-US" sz="1200" b="0" dirty="0" smtClean="0"/>
              <a:t>	-</a:t>
            </a:r>
            <a:r>
              <a:rPr lang="en-US" sz="1200" b="0" baseline="0" dirty="0" smtClean="0"/>
              <a:t> The Trail official will blow the ball out of bounds along the bench sideline, unless there is a contested play near the sideline and the Lead has moved out to cover the play.</a:t>
            </a:r>
          </a:p>
          <a:p>
            <a:r>
              <a:rPr lang="en-US" sz="1200" b="0" baseline="0" dirty="0" smtClean="0"/>
              <a:t>	- Get as close to the line as possible. You won’t get on top of it every time, but the closer you are the more believable your out of bounds call will be. This is especially important on contested plays near the sideline</a:t>
            </a:r>
          </a:p>
          <a:p>
            <a:endParaRPr lang="en-US" sz="1200" b="1" dirty="0" smtClean="0"/>
          </a:p>
          <a:p>
            <a:r>
              <a:rPr lang="en-US" sz="1200" b="1" dirty="0" smtClean="0"/>
              <a:t>Slow Restart</a:t>
            </a:r>
            <a:r>
              <a:rPr lang="en-US" sz="1200" b="1" baseline="0" dirty="0" smtClean="0"/>
              <a:t> (</a:t>
            </a:r>
            <a:r>
              <a:rPr lang="en-US" sz="1200" b="1" dirty="0" smtClean="0"/>
              <a:t>After</a:t>
            </a:r>
            <a:r>
              <a:rPr lang="en-US" sz="1200" b="1" baseline="0" dirty="0" smtClean="0"/>
              <a:t> any timeout, after goals, before each quarter):</a:t>
            </a:r>
            <a:endParaRPr lang="en-US" sz="1200" b="1" dirty="0" smtClean="0"/>
          </a:p>
          <a:p>
            <a:r>
              <a:rPr lang="en-US" sz="1200" b="1" dirty="0" smtClean="0"/>
              <a:t>	</a:t>
            </a:r>
            <a:r>
              <a:rPr lang="en-US" sz="1200" b="1" baseline="0" dirty="0" smtClean="0"/>
              <a:t>- </a:t>
            </a:r>
            <a:r>
              <a:rPr lang="en-US" sz="1200" dirty="0" smtClean="0"/>
              <a:t>Count the players</a:t>
            </a:r>
            <a:br>
              <a:rPr lang="en-US" sz="1200" dirty="0" smtClean="0"/>
            </a:br>
            <a:r>
              <a:rPr lang="en-US" sz="1200" dirty="0" smtClean="0"/>
              <a:t>	-</a:t>
            </a:r>
            <a:r>
              <a:rPr lang="en-US" sz="1200" baseline="0" dirty="0" smtClean="0"/>
              <a:t> Look to partner for ready signal</a:t>
            </a:r>
          </a:p>
          <a:p>
            <a:r>
              <a:rPr lang="en-US" sz="1200" baseline="0" dirty="0" smtClean="0"/>
              <a:t>		- Don’t blow through the Stop Sign (“not ready” signal)!</a:t>
            </a:r>
          </a:p>
          <a:p>
            <a:r>
              <a:rPr lang="en-US" sz="1200" baseline="0" dirty="0" smtClean="0"/>
              <a:t>		- If one of your partners blows whistle on slow restart and you did not give a “ready” signal, blow your whistle to stop play. Get the field set and then restart play properly.</a:t>
            </a:r>
          </a:p>
          <a:p>
            <a:endParaRPr lang="en-US" sz="1200" dirty="0" smtClean="0"/>
          </a:p>
          <a:p>
            <a:r>
              <a:rPr lang="en-US" sz="1200" b="1" dirty="0" smtClean="0"/>
              <a:t>Quick Restart (After any</a:t>
            </a:r>
            <a:r>
              <a:rPr lang="en-US" sz="1200" b="1" baseline="0" dirty="0" smtClean="0"/>
              <a:t> out of bounds, after a play-on, after a technical foul by the offense)</a:t>
            </a:r>
            <a:r>
              <a:rPr lang="en-US" sz="1200" b="1" dirty="0" smtClean="0"/>
              <a:t>: </a:t>
            </a:r>
          </a:p>
          <a:p>
            <a:r>
              <a:rPr lang="en-US" sz="1200" b="1" dirty="0" smtClean="0"/>
              <a:t>	- </a:t>
            </a:r>
            <a:r>
              <a:rPr lang="en-US" sz="1200" dirty="0" smtClean="0"/>
              <a:t>Don’t need to count, but should make eye contact with partners</a:t>
            </a:r>
          </a:p>
          <a:p>
            <a:r>
              <a:rPr lang="en-US" sz="1200" dirty="0" smtClean="0"/>
              <a:t>	- When settled the official closest to the ball will usually take the restart</a:t>
            </a:r>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26</a:t>
            </a:fld>
            <a:endParaRPr lang="en-US"/>
          </a:p>
        </p:txBody>
      </p:sp>
    </p:spTree>
    <p:extLst>
      <p:ext uri="{BB962C8B-B14F-4D97-AF65-F5344CB8AC3E}">
        <p14:creationId xmlns:p14="http://schemas.microsoft.com/office/powerpoint/2010/main" val="108345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Out of Bounds:</a:t>
            </a:r>
            <a:endParaRPr lang="en-US" sz="1200" b="0" dirty="0" smtClean="0"/>
          </a:p>
          <a:p>
            <a:r>
              <a:rPr lang="en-US" sz="1200" b="0" dirty="0" smtClean="0"/>
              <a:t>	-</a:t>
            </a:r>
            <a:r>
              <a:rPr lang="en-US" sz="1200" b="0" baseline="0" dirty="0" smtClean="0"/>
              <a:t> The Lead is responsible for the end line the ball goes out on must blow their whistle.</a:t>
            </a:r>
          </a:p>
          <a:p>
            <a:r>
              <a:rPr lang="en-US" sz="1200" b="0" baseline="0" dirty="0" smtClean="0"/>
              <a:t>	- Get as close to the line as possible. You won’t get on top of it every time, but the closer you are the more believable your out of bounds call will be. This is especially important on contested plays near the end line.</a:t>
            </a:r>
          </a:p>
          <a:p>
            <a:r>
              <a:rPr lang="en-US" sz="1200" b="0" baseline="0" dirty="0" smtClean="0"/>
              <a:t>	- Single should cover the goal every time the Lead official moves off GLE to cover a contested end line play.</a:t>
            </a:r>
            <a:endParaRPr lang="en-US" sz="1200" b="1" dirty="0" smtClean="0"/>
          </a:p>
          <a:p>
            <a:endParaRPr lang="en-US" sz="1200" b="1" dirty="0" smtClean="0"/>
          </a:p>
          <a:p>
            <a:r>
              <a:rPr lang="en-US" sz="1200" b="1" dirty="0" smtClean="0"/>
              <a:t>NFHS quick restarts require:</a:t>
            </a:r>
            <a:endParaRPr lang="en-US" sz="1200" dirty="0" smtClean="0"/>
          </a:p>
          <a:p>
            <a:pPr marL="685800" lvl="1" indent="-228600">
              <a:buAutoNum type="arabicPeriod"/>
            </a:pPr>
            <a:r>
              <a:rPr lang="en-US" sz="1200" dirty="0" smtClean="0"/>
              <a:t>Player in possession and in bounds</a:t>
            </a:r>
          </a:p>
          <a:p>
            <a:pPr marL="685800" lvl="1" indent="-228600">
              <a:buAutoNum type="arabicPeriod"/>
            </a:pPr>
            <a:r>
              <a:rPr lang="en-US" sz="1200" dirty="0" smtClean="0"/>
              <a:t>Player in possession is stationary</a:t>
            </a:r>
          </a:p>
          <a:p>
            <a:pPr marL="685800" lvl="1" indent="-228600">
              <a:buAutoNum type="arabicPeriod"/>
            </a:pPr>
            <a:r>
              <a:rPr lang="en-US" sz="1200" dirty="0" smtClean="0"/>
              <a:t>All other players five yards away</a:t>
            </a:r>
          </a:p>
          <a:p>
            <a:pPr marL="457200" lvl="1" indent="0">
              <a:buNone/>
            </a:pPr>
            <a:endParaRPr lang="en-US" sz="1200" dirty="0" smtClean="0"/>
          </a:p>
          <a:p>
            <a:pPr defTabSz="914400"/>
            <a:r>
              <a:rPr lang="en-US" altLang="en-US" sz="1200" b="1" dirty="0" smtClean="0">
                <a:solidFill>
                  <a:srgbClr val="000000"/>
                </a:solidFill>
                <a:latin typeface="Times New Roman" pitchFamily="18" charset="0"/>
              </a:rPr>
              <a:t>NOTE: </a:t>
            </a:r>
            <a:r>
              <a:rPr lang="en-US" altLang="en-US" sz="1200" b="0" dirty="0" smtClean="0">
                <a:solidFill>
                  <a:srgbClr val="000000"/>
                </a:solidFill>
                <a:latin typeface="Times New Roman" pitchFamily="18" charset="0"/>
              </a:rPr>
              <a:t>Keep the ball in</a:t>
            </a:r>
            <a:r>
              <a:rPr lang="en-US" altLang="en-US" sz="1200" b="0" baseline="0" dirty="0" smtClean="0">
                <a:solidFill>
                  <a:srgbClr val="000000"/>
                </a:solidFill>
                <a:latin typeface="Times New Roman" pitchFamily="18" charset="0"/>
              </a:rPr>
              <a:t> </a:t>
            </a:r>
            <a:r>
              <a:rPr lang="en-US" altLang="en-US" sz="1200" b="0" dirty="0" smtClean="0">
                <a:solidFill>
                  <a:srgbClr val="000000"/>
                </a:solidFill>
                <a:latin typeface="Times New Roman" pitchFamily="18" charset="0"/>
              </a:rPr>
              <a:t>front of you at all times,</a:t>
            </a:r>
            <a:r>
              <a:rPr lang="en-US" altLang="en-US" sz="1200" b="0" baseline="0" dirty="0" smtClean="0">
                <a:solidFill>
                  <a:srgbClr val="000000"/>
                </a:solidFill>
                <a:latin typeface="Times New Roman" pitchFamily="18" charset="0"/>
              </a:rPr>
              <a:t> this may require you being out of the field of play when restarting play.</a:t>
            </a:r>
            <a:endParaRPr lang="en-US" altLang="en-US" sz="1200" b="0" dirty="0" smtClean="0">
              <a:solidFill>
                <a:srgbClr val="000000"/>
              </a:solidFill>
              <a:latin typeface="Times New Roman" pitchFamily="18" charset="0"/>
            </a:endParaRPr>
          </a:p>
          <a:p>
            <a:pPr defTabSz="914400"/>
            <a:endParaRPr lang="en-US" sz="1200" b="0" dirty="0" smtClean="0">
              <a:solidFill>
                <a:srgbClr val="000000"/>
              </a:solidFill>
              <a:latin typeface="Times New Roman" pitchFamily="18" charset="0"/>
            </a:endParaRPr>
          </a:p>
          <a:p>
            <a:r>
              <a:rPr lang="en-US" b="1" dirty="0" smtClean="0"/>
              <a:t>NOTE:</a:t>
            </a:r>
            <a:r>
              <a:rPr lang="en-US" b="0" dirty="0" smtClean="0"/>
              <a:t> If the ball goes out on the far side of the field along the end line it may</a:t>
            </a:r>
            <a:r>
              <a:rPr lang="en-US" b="0" baseline="0" dirty="0" smtClean="0"/>
              <a:t> be best for the Single to take the restart and the Lead to set up on GLE. Especially important during game situations when there is little time left of the clock. Make sure to discuss this with your partners in the pre-game.</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27</a:t>
            </a:fld>
            <a:endParaRPr lang="en-US"/>
          </a:p>
        </p:txBody>
      </p:sp>
    </p:spTree>
    <p:extLst>
      <p:ext uri="{BB962C8B-B14F-4D97-AF65-F5344CB8AC3E}">
        <p14:creationId xmlns:p14="http://schemas.microsoft.com/office/powerpoint/2010/main" val="1226746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Single Official:</a:t>
            </a:r>
            <a:endParaRPr lang="en-US" b="0" baseline="0" dirty="0" smtClean="0"/>
          </a:p>
          <a:p>
            <a:r>
              <a:rPr lang="en-US" b="0" baseline="0" dirty="0" smtClean="0"/>
              <a:t>	- Primary responsibility is covering the midline for offside (get to the cone!)</a:t>
            </a:r>
          </a:p>
          <a:p>
            <a:r>
              <a:rPr lang="en-US" b="0" baseline="0" dirty="0" smtClean="0"/>
              <a:t>	- Has the transition count on the restart</a:t>
            </a:r>
          </a:p>
          <a:p>
            <a:r>
              <a:rPr lang="en-US" b="0" baseline="0" dirty="0" smtClean="0"/>
              <a:t>	- Quarterbacks the “ready” signal across the field to the Lead and Trail</a:t>
            </a:r>
          </a:p>
          <a:p>
            <a:endParaRPr lang="en-US" b="0" baseline="0" dirty="0" smtClean="0"/>
          </a:p>
          <a:p>
            <a:r>
              <a:rPr lang="en-US" b="1" baseline="0" dirty="0" smtClean="0"/>
              <a:t>NOTE:</a:t>
            </a:r>
            <a:r>
              <a:rPr lang="en-US" b="0" baseline="0" dirty="0" smtClean="0"/>
              <a:t> Some Referees prefer the Single to take the restart if the ball goes out of bounds on the far sideline between the restraining lines as that official is usually the closest to the players involved. This should be discussed in the pre-game.</a:t>
            </a:r>
            <a:endParaRPr lang="en-US" b="1" dirty="0" smtClean="0"/>
          </a:p>
          <a:p>
            <a:endParaRPr lang="en-US" b="1" dirty="0" smtClean="0"/>
          </a:p>
          <a:p>
            <a:r>
              <a:rPr lang="en-US" b="1" dirty="0" smtClean="0"/>
              <a:t>The</a:t>
            </a:r>
            <a:r>
              <a:rPr lang="en-US" b="1" baseline="0" dirty="0" smtClean="0"/>
              <a:t> Trail Official:</a:t>
            </a:r>
          </a:p>
          <a:p>
            <a:r>
              <a:rPr lang="en-US" b="1" baseline="0" dirty="0" smtClean="0"/>
              <a:t>	</a:t>
            </a:r>
            <a:r>
              <a:rPr lang="en-US" b="0" baseline="0" dirty="0" smtClean="0"/>
              <a:t>- Looks to Single for the “ready” signal if slow restart</a:t>
            </a:r>
          </a:p>
          <a:p>
            <a:r>
              <a:rPr lang="en-US" b="0" baseline="0" dirty="0" smtClean="0"/>
              <a:t>	- Restarts play and stands in the best position to do so (with the Single helping you out you don’t need to come as far into the field as you might have to in a two-person game)</a:t>
            </a:r>
          </a:p>
          <a:p>
            <a:r>
              <a:rPr lang="en-US" b="0" baseline="0" dirty="0" smtClean="0"/>
              <a:t>	- Moves up the field with, not ahead of, the ball (in case there is a quick turnover and you need to cover the goal)</a:t>
            </a:r>
          </a:p>
          <a:p>
            <a:r>
              <a:rPr lang="en-US" b="0" baseline="0" dirty="0" smtClean="0"/>
              <a:t>	- Has the final count for offside after the ball crosses midfield</a:t>
            </a:r>
          </a:p>
          <a:p>
            <a:r>
              <a:rPr lang="en-US" b="0" baseline="0" dirty="0" smtClean="0"/>
              <a:t>	- Has the 4 second count on the goalie</a:t>
            </a:r>
          </a:p>
          <a:p>
            <a:endParaRPr lang="en-US" b="1" dirty="0" smtClean="0"/>
          </a:p>
          <a:p>
            <a:r>
              <a:rPr lang="en-US" b="1" dirty="0" smtClean="0"/>
              <a:t>NOTE:</a:t>
            </a:r>
            <a:r>
              <a:rPr lang="en-US" b="0" dirty="0" smtClean="0"/>
              <a:t> Do</a:t>
            </a:r>
            <a:r>
              <a:rPr lang="en-US" b="0" baseline="0" dirty="0" smtClean="0"/>
              <a:t> not go past the goal for restarts on the far side of the field. Look to your partner for a “ready” signal, even if it is a quick restart as your partner has the better angle on whether the player is in bounds. How the crew will communicate deep restarts should be covered in every pre-game.</a:t>
            </a:r>
          </a:p>
          <a:p>
            <a:endParaRPr lang="en-US" b="0" baseline="0" dirty="0" smtClean="0"/>
          </a:p>
          <a:p>
            <a:r>
              <a:rPr lang="en-US" b="1" baseline="0" dirty="0" smtClean="0"/>
              <a:t>The Lead Official:</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 Primarily</a:t>
            </a:r>
            <a:r>
              <a:rPr lang="en-US" sz="1200" baseline="0" dirty="0" smtClean="0"/>
              <a:t> responsible for goal and end line coverage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Sets an initial position on variety of factors: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game situation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team’s tendencies (does one goalie throw the ball up every time, or is the other team more deliberate in their clear?)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own mobility (if you have trouble keeping up with a fast transition set up farther back)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Signals when field is ready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Should be at GLE by the time the ball reaches midfield.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NOTE:</a:t>
            </a:r>
            <a:r>
              <a:rPr lang="en-US" b="1" baseline="0" dirty="0" smtClean="0"/>
              <a:t> </a:t>
            </a:r>
            <a:r>
              <a:rPr lang="en-US" b="0" baseline="0" dirty="0" smtClean="0"/>
              <a:t>The goal is the most important thing to cover as the new Lead official in transition.</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28</a:t>
            </a:fld>
            <a:endParaRPr lang="en-US"/>
          </a:p>
        </p:txBody>
      </p:sp>
    </p:spTree>
    <p:extLst>
      <p:ext uri="{BB962C8B-B14F-4D97-AF65-F5344CB8AC3E}">
        <p14:creationId xmlns:p14="http://schemas.microsoft.com/office/powerpoint/2010/main" val="422236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Anytime the ball goes out of bounds through</a:t>
            </a:r>
            <a:r>
              <a:rPr lang="en-US" sz="1200" baseline="0" dirty="0" smtClean="0"/>
              <a:t> the substitution box the official responsible for restarting play should bring the player in possession of the 5 yards into the field, and make sure all other players are more than 5 yards away from that player.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b="1" dirty="0" smtClean="0"/>
              <a:t>NOTE:</a:t>
            </a:r>
            <a:r>
              <a:rPr lang="en-US" b="0" baseline="0" dirty="0" smtClean="0"/>
              <a:t> If you do not bring the player in 5 yards from the sub box and you restart play. It is possible for a player to sub on behind that player from within 5 yards and strip the ball. Do not advantage one team or disadvantage the other just because you want to get play restarted quickly in this area. Go a little slower and make sure the restart is done properly.</a:t>
            </a:r>
            <a:endParaRPr lang="en-US" b="1"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29</a:t>
            </a:fld>
            <a:endParaRPr lang="en-US"/>
          </a:p>
        </p:txBody>
      </p:sp>
    </p:spTree>
    <p:extLst>
      <p:ext uri="{BB962C8B-B14F-4D97-AF65-F5344CB8AC3E}">
        <p14:creationId xmlns:p14="http://schemas.microsoft.com/office/powerpoint/2010/main" val="246689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Situations</a:t>
            </a:r>
            <a:r>
              <a:rPr lang="en-US" b="1" baseline="0" dirty="0" smtClean="0"/>
              <a:t> that result in a free clear:</a:t>
            </a:r>
          </a:p>
          <a:p>
            <a:r>
              <a:rPr lang="en-US" b="0" baseline="0" dirty="0" smtClean="0"/>
              <a:t>	- Interference while the goalkeeper is in possession of the ball inside the crease</a:t>
            </a:r>
          </a:p>
          <a:p>
            <a:r>
              <a:rPr lang="en-US" b="0" baseline="0" dirty="0" smtClean="0"/>
              <a:t>	- Flag down and play stopped in offended team’s defensive end (does not matter if technical or personal foul. All flags will result in a free clear if stopped in defensive end)</a:t>
            </a:r>
            <a:endParaRPr lang="en-US" b="0" dirty="0" smtClean="0"/>
          </a:p>
          <a:p>
            <a:endParaRPr lang="en-US" dirty="0" smtClean="0"/>
          </a:p>
          <a:p>
            <a:r>
              <a:rPr lang="en-US" b="1" baseline="0" dirty="0" smtClean="0"/>
              <a:t>Proper Restart:</a:t>
            </a:r>
          </a:p>
          <a:p>
            <a:r>
              <a:rPr lang="en-US" b="1" baseline="0" dirty="0" smtClean="0"/>
              <a:t>	</a:t>
            </a:r>
            <a:r>
              <a:rPr lang="en-US" b="0" baseline="0" dirty="0" smtClean="0"/>
              <a:t>- Lead must hustle to cover goal in time for the restart (get to position first so play is coming at you instead of you catching up to the play)</a:t>
            </a:r>
          </a:p>
          <a:p>
            <a:r>
              <a:rPr lang="en-US" b="0" baseline="0" dirty="0" smtClean="0"/>
              <a:t>	- Single must also hustle to position </a:t>
            </a:r>
          </a:p>
          <a:p>
            <a:r>
              <a:rPr lang="en-US" b="0" baseline="0" dirty="0" smtClean="0"/>
              <a:t>	- Trail has the ball at Center X and gives it to a player of the offended team one step over the midfield line</a:t>
            </a:r>
          </a:p>
          <a:p>
            <a:r>
              <a:rPr lang="en-US" b="0" baseline="0" dirty="0" smtClean="0"/>
              <a:t>	- Make sure all players are 5 yards away from player in possession (including players behind the midfield line</a:t>
            </a:r>
            <a:endParaRPr lang="en-US" b="1" baseline="0" dirty="0" smtClean="0"/>
          </a:p>
          <a:p>
            <a:endParaRPr lang="en-US" baseline="0" dirty="0" smtClean="0"/>
          </a:p>
          <a:p>
            <a:r>
              <a:rPr lang="en-US" b="1" dirty="0" smtClean="0"/>
              <a:t>NOTE:</a:t>
            </a:r>
            <a:r>
              <a:rPr lang="en-US" b="0" baseline="0" dirty="0" smtClean="0"/>
              <a:t> If players are not giving 5 yards on a restart warn them with: “Back up five yards or sit for thirty seconds.” If they do not yield the required distance DO NOT restart play and disadvantage the ball carrier! Instead, throw your flag for delay of game on the player who did not listen to your instructions.</a:t>
            </a:r>
            <a:endParaRPr lang="en-US" b="1"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30</a:t>
            </a:fld>
            <a:endParaRPr lang="en-US"/>
          </a:p>
        </p:txBody>
      </p:sp>
    </p:spTree>
    <p:extLst>
      <p:ext uri="{BB962C8B-B14F-4D97-AF65-F5344CB8AC3E}">
        <p14:creationId xmlns:p14="http://schemas.microsoft.com/office/powerpoint/2010/main" val="1749052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2-person game until Trail is in position </a:t>
            </a:r>
            <a:r>
              <a:rPr lang="en-US" b="0" baseline="0" dirty="0" smtClean="0"/>
              <a:t>– Lead and Single work a two-person game until the Trail gets into position near the top of the attack box. </a:t>
            </a:r>
          </a:p>
          <a:p>
            <a:endParaRPr lang="en-US" b="0" baseline="0" dirty="0" smtClean="0"/>
          </a:p>
          <a:p>
            <a:r>
              <a:rPr lang="en-US" b="1" baseline="0" dirty="0" smtClean="0"/>
              <a:t>Single has the transition count </a:t>
            </a:r>
            <a:r>
              <a:rPr lang="en-US" b="0" baseline="0" dirty="0" smtClean="0"/>
              <a:t>– Single has the 20 second and 10 second counts in NFHS, and the 30 second count in NCAA. Trail has the 4 second crease count.</a:t>
            </a:r>
          </a:p>
        </p:txBody>
      </p:sp>
      <p:sp>
        <p:nvSpPr>
          <p:cNvPr id="4" name="Slide Number Placeholder 3"/>
          <p:cNvSpPr>
            <a:spLocks noGrp="1"/>
          </p:cNvSpPr>
          <p:nvPr>
            <p:ph type="sldNum" sz="quarter" idx="10"/>
          </p:nvPr>
        </p:nvSpPr>
        <p:spPr/>
        <p:txBody>
          <a:bodyPr/>
          <a:lstStyle/>
          <a:p>
            <a:fld id="{75A679A4-F09C-44BB-804F-E5FAFB0A514C}" type="slidenum">
              <a:rPr lang="en-US" smtClean="0"/>
              <a:t>32</a:t>
            </a:fld>
            <a:endParaRPr lang="en-US"/>
          </a:p>
        </p:txBody>
      </p:sp>
    </p:spTree>
    <p:extLst>
      <p:ext uri="{BB962C8B-B14F-4D97-AF65-F5344CB8AC3E}">
        <p14:creationId xmlns:p14="http://schemas.microsoft.com/office/powerpoint/2010/main" val="275082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New</a:t>
            </a:r>
            <a:r>
              <a:rPr lang="en-US" b="1" baseline="0" dirty="0" smtClean="0"/>
              <a:t> Lead Official:</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Starts backing up while keeping eyes on the play</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Best done when there is a ground ball or as soon as the goalkeeper makes a save and there was no late hit on the shooter</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Gets to one line ahead of the ball and scans the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Continues to stay one line ahead of the ball during the slow break until reaching GLE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Single Official:</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0" baseline="0" dirty="0" smtClean="0"/>
              <a:t>- Has the 20 second clearing count</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Moves outside the developing play and follows it up the field</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 Pause at the cone until players cross and make sure there is no offside</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New Trail Official</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0" baseline="0" dirty="0" smtClean="0"/>
              <a:t>- Has the 4 second crease count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solidFill>
                  <a:srgbClr val="000000"/>
                </a:solidFill>
                <a:latin typeface="+mn-lt"/>
              </a:rPr>
              <a:t>	- Stays even with the ball as it moves </a:t>
            </a:r>
            <a:r>
              <a:rPr lang="en-US" altLang="en-US" sz="1200" b="0" baseline="0" dirty="0" err="1" smtClean="0">
                <a:solidFill>
                  <a:srgbClr val="000000"/>
                </a:solidFill>
                <a:latin typeface="+mn-lt"/>
              </a:rPr>
              <a:t>upfield</a:t>
            </a:r>
            <a:r>
              <a:rPr lang="en-US" altLang="en-US" sz="1200" b="0" baseline="0" dirty="0" smtClean="0">
                <a:solidFill>
                  <a:srgbClr val="000000"/>
                </a:solidFill>
                <a:latin typeface="+mn-lt"/>
              </a:rPr>
              <a:t>. Keeping eyes on off ball action.</a:t>
            </a:r>
            <a:endParaRPr lang="en-US" altLang="en-US" sz="12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75A679A4-F09C-44BB-804F-E5FAFB0A514C}" type="slidenum">
              <a:rPr lang="en-US" smtClean="0"/>
              <a:t>33</a:t>
            </a:fld>
            <a:endParaRPr lang="en-US"/>
          </a:p>
        </p:txBody>
      </p:sp>
    </p:spTree>
    <p:extLst>
      <p:ext uri="{BB962C8B-B14F-4D97-AF65-F5344CB8AC3E}">
        <p14:creationId xmlns:p14="http://schemas.microsoft.com/office/powerpoint/2010/main" val="3613019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New Lead</a:t>
            </a:r>
            <a:r>
              <a:rPr lang="en-US" b="1" baseline="0" dirty="0" smtClean="0"/>
              <a:t> Official:</a:t>
            </a:r>
            <a:endParaRPr lang="en-US" b="0" baseline="0" dirty="0" smtClean="0"/>
          </a:p>
          <a:p>
            <a:r>
              <a:rPr lang="en-US" b="0" baseline="0" dirty="0" smtClean="0"/>
              <a:t>	- Goal coverage is the most important thing on a fast break. You must be in position and on or near GLE in order to make the call</a:t>
            </a:r>
          </a:p>
          <a:p>
            <a:r>
              <a:rPr lang="en-US" b="0" baseline="0" dirty="0" smtClean="0"/>
              <a:t>	- Sprint to cover the field, do not focus on offside. Instead allow your partners to pick up the offside call as they have plenty of time to see the field while you must get to GLE</a:t>
            </a:r>
          </a:p>
          <a:p>
            <a:endParaRPr lang="en-US" b="0" i="1" baseline="0" dirty="0" smtClean="0"/>
          </a:p>
          <a:p>
            <a:r>
              <a:rPr lang="en-US" b="1" baseline="0" dirty="0" smtClean="0"/>
              <a:t>The Single Official:</a:t>
            </a:r>
          </a:p>
          <a:p>
            <a:r>
              <a:rPr lang="en-US" b="0" baseline="0" dirty="0" smtClean="0"/>
              <a:t>	- Sprint past the cone and keep your focus on the players in transition. On a fast break it is a two-person game until the Trail is in position, and the focus must be on any late hits after passes or shots on the opposite half of the field.</a:t>
            </a:r>
          </a:p>
          <a:p>
            <a:r>
              <a:rPr lang="en-US" b="0" baseline="0" dirty="0" smtClean="0"/>
              <a:t>	- Has the transition count</a:t>
            </a:r>
          </a:p>
          <a:p>
            <a:endParaRPr lang="en-US" b="0" baseline="0" dirty="0" smtClean="0"/>
          </a:p>
          <a:p>
            <a:r>
              <a:rPr lang="en-US" b="1" baseline="0" dirty="0" smtClean="0"/>
              <a:t>The New Trail Official:</a:t>
            </a:r>
            <a:endParaRPr lang="en-US" b="0" baseline="0" dirty="0" smtClean="0"/>
          </a:p>
          <a:p>
            <a:r>
              <a:rPr lang="en-US" b="0" baseline="0" dirty="0" smtClean="0"/>
              <a:t>	- Has the 4 second crease count	</a:t>
            </a:r>
          </a:p>
          <a:p>
            <a:r>
              <a:rPr lang="en-US" b="0" baseline="0" dirty="0" smtClean="0"/>
              <a:t>	- Make sure all additional action has ceased and then run up to near the midline</a:t>
            </a:r>
          </a:p>
          <a:p>
            <a:r>
              <a:rPr lang="en-US" b="0" baseline="0" dirty="0" smtClean="0"/>
              <a:t>	- Check for offside</a:t>
            </a:r>
          </a:p>
          <a:p>
            <a:r>
              <a:rPr lang="en-US" b="0" baseline="0" dirty="0" smtClean="0"/>
              <a:t>	- Jog to your position at the top of the attack box and let your partners know you are in</a:t>
            </a:r>
          </a:p>
          <a:p>
            <a:endParaRPr lang="en-US" b="0" baseline="0" dirty="0" smtClean="0"/>
          </a:p>
          <a:p>
            <a:r>
              <a:rPr lang="en-US" b="1" baseline="0" dirty="0" smtClean="0"/>
              <a:t>NOTE: </a:t>
            </a:r>
            <a:r>
              <a:rPr lang="en-US" b="0" baseline="0" dirty="0" smtClean="0"/>
              <a:t>Do not leave your partner hanging. Hustle into your next position and tell your partners that “You’re in!” so they can focus on their main responsibilities as the Lead and Single.</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34</a:t>
            </a:fld>
            <a:endParaRPr lang="en-US"/>
          </a:p>
        </p:txBody>
      </p:sp>
    </p:spTree>
    <p:extLst>
      <p:ext uri="{BB962C8B-B14F-4D97-AF65-F5344CB8AC3E}">
        <p14:creationId xmlns:p14="http://schemas.microsoft.com/office/powerpoint/2010/main" val="379004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Referee leads the discussion</a:t>
            </a:r>
            <a:r>
              <a:rPr lang="en-US" b="1" baseline="0" dirty="0" smtClean="0"/>
              <a:t> </a:t>
            </a:r>
            <a:r>
              <a:rPr lang="en-US" baseline="0" dirty="0" smtClean="0"/>
              <a:t>– This is not a one way street. Each official should contribute to the discussion, but the Referee is in charge.</a:t>
            </a:r>
          </a:p>
          <a:p>
            <a:endParaRPr lang="en-US" baseline="0" dirty="0" smtClean="0"/>
          </a:p>
          <a:p>
            <a:r>
              <a:rPr lang="en-US" b="1" baseline="0" dirty="0" smtClean="0"/>
              <a:t>Go over the major mechanics </a:t>
            </a:r>
            <a:r>
              <a:rPr lang="en-US" baseline="0" dirty="0" smtClean="0"/>
              <a:t>– A review of the basics is always important, especially if working with partners you have not worked with before or recently.</a:t>
            </a:r>
          </a:p>
          <a:p>
            <a:endParaRPr lang="en-US" baseline="0" dirty="0" smtClean="0"/>
          </a:p>
          <a:p>
            <a:r>
              <a:rPr lang="en-US" b="1" baseline="0" dirty="0" smtClean="0"/>
              <a:t>Cover any odd situations</a:t>
            </a:r>
            <a:r>
              <a:rPr lang="en-US" b="0" baseline="0" dirty="0" smtClean="0"/>
              <a:t> – What did each of you see in the last few games that was confusing? Talk about weird scenarios to better prepare yourself for the game ahead.</a:t>
            </a:r>
          </a:p>
          <a:p>
            <a:endParaRPr lang="en-US" b="0" baseline="0" dirty="0" smtClean="0"/>
          </a:p>
          <a:p>
            <a:r>
              <a:rPr lang="en-US" b="1" baseline="0" dirty="0" smtClean="0"/>
              <a:t>Make sure you’re all wearing the same uniform</a:t>
            </a:r>
            <a:r>
              <a:rPr lang="en-US" b="0" baseline="0" dirty="0" smtClean="0"/>
              <a:t> – All officials should match in their officiating attire.</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4</a:t>
            </a:fld>
            <a:endParaRPr lang="en-US" dirty="0"/>
          </a:p>
        </p:txBody>
      </p:sp>
    </p:spTree>
    <p:extLst>
      <p:ext uri="{BB962C8B-B14F-4D97-AF65-F5344CB8AC3E}">
        <p14:creationId xmlns:p14="http://schemas.microsoft.com/office/powerpoint/2010/main" val="38919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Echo</a:t>
            </a:r>
            <a:r>
              <a:rPr lang="en-US" b="1" baseline="0" dirty="0" smtClean="0"/>
              <a:t> the “Flag down!” call</a:t>
            </a:r>
            <a:r>
              <a:rPr lang="en-US" b="0" baseline="0" dirty="0" smtClean="0"/>
              <a:t> – When one of your partners yells flag down you should do the same. This informs the players on your half of the field, and is especially important during transition so both teams understand that there is a flag down.</a:t>
            </a:r>
          </a:p>
          <a:p>
            <a:endParaRPr lang="en-US" b="0" baseline="0" dirty="0" smtClean="0"/>
          </a:p>
          <a:p>
            <a:r>
              <a:rPr lang="en-US" b="1" baseline="0" dirty="0" smtClean="0"/>
              <a:t>Tell your partners the call first</a:t>
            </a:r>
            <a:r>
              <a:rPr lang="en-US" b="0" baseline="0" dirty="0" smtClean="0"/>
              <a:t> – All officials should know the call before anyone else so they can communicate the situation to the teams and table.</a:t>
            </a:r>
            <a:endParaRPr lang="en-US" b="1" baseline="0" dirty="0" smtClean="0"/>
          </a:p>
          <a:p>
            <a:endParaRPr lang="en-US" b="1" baseline="0" dirty="0" smtClean="0"/>
          </a:p>
          <a:p>
            <a:r>
              <a:rPr lang="en-US" b="1" baseline="0" dirty="0" smtClean="0"/>
              <a:t>Always count both teams before the restart</a:t>
            </a:r>
            <a:r>
              <a:rPr lang="en-US" b="0" baseline="0" dirty="0" smtClean="0"/>
              <a:t> – All officials should count both teams. The official restarting play should only restart after getting the “ready” signal from Single, or seeing both “ready” signals from the Lead and Trail if the Single is restarting play.</a:t>
            </a:r>
            <a:endParaRPr lang="en-US" b="1" baseline="0" dirty="0" smtClean="0"/>
          </a:p>
        </p:txBody>
      </p:sp>
      <p:sp>
        <p:nvSpPr>
          <p:cNvPr id="4" name="Slide Number Placeholder 3"/>
          <p:cNvSpPr>
            <a:spLocks noGrp="1"/>
          </p:cNvSpPr>
          <p:nvPr>
            <p:ph type="sldNum" sz="quarter" idx="10"/>
          </p:nvPr>
        </p:nvSpPr>
        <p:spPr/>
        <p:txBody>
          <a:bodyPr/>
          <a:lstStyle/>
          <a:p>
            <a:fld id="{75A679A4-F09C-44BB-804F-E5FAFB0A514C}" type="slidenum">
              <a:rPr lang="en-US" smtClean="0"/>
              <a:t>36</a:t>
            </a:fld>
            <a:endParaRPr lang="en-US"/>
          </a:p>
        </p:txBody>
      </p:sp>
    </p:spTree>
    <p:extLst>
      <p:ext uri="{BB962C8B-B14F-4D97-AF65-F5344CB8AC3E}">
        <p14:creationId xmlns:p14="http://schemas.microsoft.com/office/powerpoint/2010/main" val="4030410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Official</a:t>
            </a:r>
            <a:r>
              <a:rPr lang="en-US" baseline="0" dirty="0" smtClean="0"/>
              <a:t> witnessing penalty throws flag and yells “flag down!” Partners echo the call.</a:t>
            </a:r>
          </a:p>
          <a:p>
            <a:endParaRPr lang="en-US" baseline="0" dirty="0" smtClean="0"/>
          </a:p>
          <a:p>
            <a:r>
              <a:rPr lang="en-US" baseline="0" dirty="0" smtClean="0"/>
              <a:t>Stop play when the rules require you to do so.</a:t>
            </a:r>
          </a:p>
          <a:p>
            <a:endParaRPr lang="en-US" baseline="0" dirty="0" smtClean="0"/>
          </a:p>
          <a:p>
            <a:r>
              <a:rPr lang="en-US" b="1" baseline="0" dirty="0" smtClean="0"/>
              <a:t>After stopping play:</a:t>
            </a:r>
          </a:p>
          <a:p>
            <a:r>
              <a:rPr lang="en-US" baseline="0" dirty="0" smtClean="0"/>
              <a:t>	- Confirm foul with partners (if multiple flags, sort out if there are multiple penalties or two flags for one penalty)</a:t>
            </a:r>
          </a:p>
          <a:p>
            <a:r>
              <a:rPr lang="en-US" baseline="0" dirty="0" smtClean="0"/>
              <a:t>	- Trail will ALWAYS reports the foul using C-NOTE</a:t>
            </a:r>
          </a:p>
          <a:p>
            <a:r>
              <a:rPr lang="en-US" baseline="0" dirty="0" smtClean="0"/>
              <a:t>		- Do not come in further than the wing line to report</a:t>
            </a:r>
          </a:p>
          <a:p>
            <a:r>
              <a:rPr lang="en-US" baseline="0" dirty="0" smtClean="0"/>
              <a:t>	- Official restarting play informs the goalkeeper of the situation</a:t>
            </a:r>
          </a:p>
          <a:p>
            <a:r>
              <a:rPr lang="en-US" baseline="0" dirty="0" smtClean="0"/>
              <a:t>	- All officials should count the teams and make sure the correct number of players are on the field for the restart</a:t>
            </a:r>
          </a:p>
          <a:p>
            <a:endParaRPr lang="en-US" baseline="0" dirty="0" smtClean="0"/>
          </a:p>
          <a:p>
            <a:r>
              <a:rPr lang="en-US" b="1" baseline="0" dirty="0" smtClean="0"/>
              <a:t>NOTE: </a:t>
            </a:r>
            <a:r>
              <a:rPr lang="en-US" b="0" baseline="0" dirty="0" smtClean="0"/>
              <a:t>One official should always have eyes on the players. Do not get so concerned about discussing the foul that the players are not watched during the dead ball time. The official that did not have a flag should stay wide to see the entire field.</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75A679A4-F09C-44BB-804F-E5FAFB0A514C}" type="slidenum">
              <a:rPr lang="en-US" smtClean="0"/>
              <a:t>37</a:t>
            </a:fld>
            <a:endParaRPr lang="en-US"/>
          </a:p>
        </p:txBody>
      </p:sp>
    </p:spTree>
    <p:extLst>
      <p:ext uri="{BB962C8B-B14F-4D97-AF65-F5344CB8AC3E}">
        <p14:creationId xmlns:p14="http://schemas.microsoft.com/office/powerpoint/2010/main" val="3103930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C-NOTE</a:t>
            </a:r>
            <a:r>
              <a:rPr lang="en-US" b="1" baseline="0" dirty="0" smtClean="0"/>
              <a:t> is standard to improve communication and consistency:</a:t>
            </a:r>
          </a:p>
          <a:p>
            <a:r>
              <a:rPr lang="en-US" baseline="0" dirty="0" smtClean="0"/>
              <a:t>	- Color</a:t>
            </a:r>
          </a:p>
          <a:p>
            <a:r>
              <a:rPr lang="en-US" baseline="0" dirty="0" smtClean="0"/>
              <a:t>	- Number</a:t>
            </a:r>
          </a:p>
          <a:p>
            <a:r>
              <a:rPr lang="en-US" baseline="0" dirty="0" smtClean="0"/>
              <a:t>	- Offense (foul)</a:t>
            </a:r>
          </a:p>
          <a:p>
            <a:r>
              <a:rPr lang="en-US" baseline="0" dirty="0" smtClean="0"/>
              <a:t>	- Time</a:t>
            </a:r>
          </a:p>
          <a:p>
            <a:r>
              <a:rPr lang="en-US" baseline="0" dirty="0" smtClean="0"/>
              <a:t>	- Explanation (if necessary)</a:t>
            </a:r>
          </a:p>
          <a:p>
            <a:endParaRPr lang="en-US" baseline="0" dirty="0" smtClean="0"/>
          </a:p>
          <a:p>
            <a:r>
              <a:rPr lang="en-US" b="1" baseline="0" dirty="0" smtClean="0"/>
              <a:t>Color: </a:t>
            </a:r>
            <a:r>
              <a:rPr lang="en-US" b="0" baseline="0" dirty="0" smtClean="0"/>
              <a:t>Point to the half of the field when saying the player’s color. This is a good visual so everyone knows which team the penalty is on even if they cannot hear the color. Especially important in loud games so your table is doubly certain of the color.</a:t>
            </a:r>
          </a:p>
          <a:p>
            <a:endParaRPr lang="en-US" b="0" baseline="0" dirty="0" smtClean="0"/>
          </a:p>
          <a:p>
            <a:r>
              <a:rPr lang="en-US" b="1" baseline="0" dirty="0" smtClean="0"/>
              <a:t>Number:</a:t>
            </a:r>
            <a:r>
              <a:rPr lang="en-US" b="0" baseline="0" dirty="0" smtClean="0"/>
              <a:t> Say the number while signaling with one hand above your shoulders.</a:t>
            </a:r>
          </a:p>
          <a:p>
            <a:r>
              <a:rPr lang="en-US" b="0" baseline="0" dirty="0" smtClean="0"/>
              <a:t>	- 1 through 5 are signaled normally</a:t>
            </a:r>
          </a:p>
          <a:p>
            <a:r>
              <a:rPr lang="en-US" b="0" baseline="0" dirty="0" smtClean="0"/>
              <a:t>	- 6 through 9 are signaled with the hand turned to one side </a:t>
            </a:r>
          </a:p>
          <a:p>
            <a:r>
              <a:rPr lang="en-US" b="0" baseline="0" dirty="0" smtClean="0"/>
              <a:t>	- 0 is signaled with a closed fist</a:t>
            </a:r>
          </a:p>
          <a:p>
            <a:endParaRPr lang="en-US" b="0" baseline="0" dirty="0" smtClean="0"/>
          </a:p>
          <a:p>
            <a:r>
              <a:rPr lang="en-US" b="1" baseline="0" dirty="0" smtClean="0"/>
              <a:t>Offense (foul):</a:t>
            </a:r>
            <a:r>
              <a:rPr lang="en-US" b="0" baseline="0" dirty="0" smtClean="0"/>
              <a:t> Verbally state the foul and signal the violation clearly and deliberately. Play is stopped and there is no need to rush the signal.</a:t>
            </a:r>
          </a:p>
          <a:p>
            <a:endParaRPr lang="en-US" b="0" baseline="0" dirty="0" smtClean="0"/>
          </a:p>
          <a:p>
            <a:r>
              <a:rPr lang="en-US" b="1" baseline="0" dirty="0" smtClean="0"/>
              <a:t>Time: </a:t>
            </a:r>
            <a:r>
              <a:rPr lang="en-US" b="0" baseline="0" dirty="0" smtClean="0"/>
              <a:t>Either a 30-second technical foul (signal “T” with both arms), or a 1, 2, or 3-minute personal foul signaled with one, two, or three fingers</a:t>
            </a:r>
          </a:p>
          <a:p>
            <a:endParaRPr lang="en-US" b="0" baseline="0" dirty="0" smtClean="0"/>
          </a:p>
          <a:p>
            <a:r>
              <a:rPr lang="en-US" b="1" baseline="0" dirty="0" smtClean="0"/>
              <a:t>Explanation (if necessary): </a:t>
            </a:r>
            <a:r>
              <a:rPr lang="en-US" b="0" baseline="0" dirty="0" smtClean="0"/>
              <a:t>Not required on every penalty report! On unclear penalties a short statement on why the flag was thrown. No not get into a debate with a coach or player on the penalty. If an explanation is not warranted it is best to say nothing.</a:t>
            </a:r>
            <a:endParaRPr lang="en-US" b="1" baseline="0" dirty="0" smtClean="0"/>
          </a:p>
        </p:txBody>
      </p:sp>
      <p:sp>
        <p:nvSpPr>
          <p:cNvPr id="4" name="Slide Number Placeholder 3"/>
          <p:cNvSpPr>
            <a:spLocks noGrp="1"/>
          </p:cNvSpPr>
          <p:nvPr>
            <p:ph type="sldNum" sz="quarter" idx="10"/>
          </p:nvPr>
        </p:nvSpPr>
        <p:spPr/>
        <p:txBody>
          <a:bodyPr/>
          <a:lstStyle/>
          <a:p>
            <a:fld id="{75A679A4-F09C-44BB-804F-E5FAFB0A514C}" type="slidenum">
              <a:rPr lang="en-US" smtClean="0"/>
              <a:t>38</a:t>
            </a:fld>
            <a:endParaRPr lang="en-US"/>
          </a:p>
        </p:txBody>
      </p:sp>
    </p:spTree>
    <p:extLst>
      <p:ext uri="{BB962C8B-B14F-4D97-AF65-F5344CB8AC3E}">
        <p14:creationId xmlns:p14="http://schemas.microsoft.com/office/powerpoint/2010/main" val="1390155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0" hangingPunct="0"/>
            <a:r>
              <a:rPr lang="en-US" altLang="en-US" sz="1200" b="1" dirty="0" smtClean="0">
                <a:solidFill>
                  <a:srgbClr val="000000"/>
                </a:solidFill>
                <a:latin typeface="+mn-lt"/>
              </a:rPr>
              <a:t>Single gets</a:t>
            </a:r>
            <a:r>
              <a:rPr lang="en-US" altLang="en-US" sz="1200" b="1" baseline="0" dirty="0" smtClean="0">
                <a:solidFill>
                  <a:srgbClr val="000000"/>
                </a:solidFill>
                <a:latin typeface="+mn-lt"/>
              </a:rPr>
              <a:t> the ball </a:t>
            </a:r>
            <a:r>
              <a:rPr lang="en-US" altLang="en-US" sz="1200" b="0" baseline="0" dirty="0" smtClean="0">
                <a:solidFill>
                  <a:srgbClr val="000000"/>
                </a:solidFill>
                <a:latin typeface="+mn-lt"/>
              </a:rPr>
              <a:t>– Since the Single is furthest away from the bench that official will usually be responsible for getting the ball. Grab one from the sideline if the last ball was flung well out of bounds.</a:t>
            </a:r>
          </a:p>
          <a:p>
            <a:pPr defTabSz="914400" eaLnBrk="0" hangingPunct="0"/>
            <a:endParaRPr lang="en-US" altLang="en-US" sz="1200" b="0" baseline="0" dirty="0" smtClean="0">
              <a:solidFill>
                <a:srgbClr val="000000"/>
              </a:solidFill>
              <a:latin typeface="+mn-lt"/>
            </a:endParaRPr>
          </a:p>
          <a:p>
            <a:pPr defTabSz="914400" eaLnBrk="0" hangingPunct="0"/>
            <a:r>
              <a:rPr lang="en-US" altLang="en-US" sz="1200" b="1" baseline="0" dirty="0" smtClean="0">
                <a:solidFill>
                  <a:srgbClr val="000000"/>
                </a:solidFill>
                <a:latin typeface="+mn-lt"/>
              </a:rPr>
              <a:t>Trail and Lead grab crosses from closest bench </a:t>
            </a:r>
            <a:r>
              <a:rPr lang="en-US" altLang="en-US" sz="1200" b="0" baseline="0" dirty="0" smtClean="0">
                <a:solidFill>
                  <a:srgbClr val="000000"/>
                </a:solidFill>
                <a:latin typeface="+mn-lt"/>
              </a:rPr>
              <a:t>– Since all officials rotate across the field during the game it is not practical to say Field Judge gets one team and the Umpire gets the other. Whichever bench you are closest to is the team you’ll grab a </a:t>
            </a:r>
            <a:r>
              <a:rPr lang="en-US" altLang="en-US" sz="1200" b="0" baseline="0" dirty="0" err="1" smtClean="0">
                <a:solidFill>
                  <a:srgbClr val="000000"/>
                </a:solidFill>
                <a:latin typeface="+mn-lt"/>
              </a:rPr>
              <a:t>crosse</a:t>
            </a:r>
            <a:r>
              <a:rPr lang="en-US" altLang="en-US" sz="1200" b="0" baseline="0" dirty="0" smtClean="0">
                <a:solidFill>
                  <a:srgbClr val="000000"/>
                </a:solidFill>
                <a:latin typeface="+mn-lt"/>
              </a:rPr>
              <a:t> for.</a:t>
            </a:r>
          </a:p>
          <a:p>
            <a:pPr defTabSz="914400" eaLnBrk="0" hangingPunct="0"/>
            <a:endParaRPr lang="en-US" altLang="en-US" sz="1200" b="0" baseline="0" dirty="0" smtClean="0">
              <a:solidFill>
                <a:srgbClr val="000000"/>
              </a:solidFill>
              <a:latin typeface="+mn-lt"/>
            </a:endParaRPr>
          </a:p>
          <a:p>
            <a:pPr defTabSz="914400" eaLnBrk="0" hangingPunct="0"/>
            <a:r>
              <a:rPr lang="en-US" altLang="en-US" sz="1200" b="1" baseline="0" dirty="0" smtClean="0">
                <a:solidFill>
                  <a:srgbClr val="000000"/>
                </a:solidFill>
                <a:latin typeface="+mn-lt"/>
              </a:rPr>
              <a:t>Stand away from the teams</a:t>
            </a:r>
            <a:r>
              <a:rPr lang="en-US" altLang="en-US" sz="1200" b="0" baseline="0" dirty="0" smtClean="0">
                <a:solidFill>
                  <a:srgbClr val="000000"/>
                </a:solidFill>
                <a:latin typeface="+mn-lt"/>
              </a:rPr>
              <a:t> – Center X is best, but as long as you have distance away from both huddles you’re in good shape. If a coach requests an equipment check, take the </a:t>
            </a:r>
            <a:r>
              <a:rPr lang="en-US" altLang="en-US" sz="1200" b="0" baseline="0" dirty="0" err="1" smtClean="0">
                <a:solidFill>
                  <a:srgbClr val="000000"/>
                </a:solidFill>
                <a:latin typeface="+mn-lt"/>
              </a:rPr>
              <a:t>crosse</a:t>
            </a:r>
            <a:r>
              <a:rPr lang="en-US" altLang="en-US" sz="1200" b="0" baseline="0" dirty="0" smtClean="0">
                <a:solidFill>
                  <a:srgbClr val="000000"/>
                </a:solidFill>
                <a:latin typeface="+mn-lt"/>
              </a:rPr>
              <a:t> from the player and move away from any players in the area. Your partners should provide some interference if players want to get closer to see the inspection.</a:t>
            </a:r>
          </a:p>
          <a:p>
            <a:pPr defTabSz="914400" eaLnBrk="0" hangingPunct="0"/>
            <a:endParaRPr lang="en-US" altLang="en-US" sz="1200" b="0" baseline="0" dirty="0" smtClean="0">
              <a:solidFill>
                <a:srgbClr val="000000"/>
              </a:solidFill>
              <a:latin typeface="+mn-lt"/>
            </a:endParaRPr>
          </a:p>
          <a:p>
            <a:pPr defTabSz="914400" eaLnBrk="0" hangingPunct="0"/>
            <a:r>
              <a:rPr lang="en-US" altLang="en-US" sz="1200" b="1" baseline="0" dirty="0" smtClean="0">
                <a:solidFill>
                  <a:srgbClr val="000000"/>
                </a:solidFill>
                <a:latin typeface="+mn-lt"/>
              </a:rPr>
              <a:t>One official always faces the benches</a:t>
            </a:r>
            <a:r>
              <a:rPr lang="en-US" altLang="en-US" sz="1200" b="0" baseline="0" dirty="0" smtClean="0">
                <a:solidFill>
                  <a:srgbClr val="000000"/>
                </a:solidFill>
                <a:latin typeface="+mn-lt"/>
              </a:rPr>
              <a:t> – There must be one set of eyes on the players at all times! This official can hold each </a:t>
            </a:r>
            <a:r>
              <a:rPr lang="en-US" altLang="en-US" sz="1200" b="0" baseline="0" dirty="0" err="1" smtClean="0">
                <a:solidFill>
                  <a:srgbClr val="000000"/>
                </a:solidFill>
                <a:latin typeface="+mn-lt"/>
              </a:rPr>
              <a:t>crosse</a:t>
            </a:r>
            <a:r>
              <a:rPr lang="en-US" altLang="en-US" sz="1200" b="0" baseline="0" dirty="0" smtClean="0">
                <a:solidFill>
                  <a:srgbClr val="000000"/>
                </a:solidFill>
                <a:latin typeface="+mn-lt"/>
              </a:rPr>
              <a:t> while the other official measures it.</a:t>
            </a:r>
            <a:endParaRPr lang="en-US" altLang="en-US" sz="1200" b="1" dirty="0" smtClean="0">
              <a:solidFill>
                <a:srgbClr val="000000"/>
              </a:solidFill>
              <a:latin typeface="+mn-lt"/>
            </a:endParaRPr>
          </a:p>
          <a:p>
            <a:pPr defTabSz="914400" eaLnBrk="0" hangingPunct="0"/>
            <a:endParaRPr lang="en-US" altLang="en-US" sz="1200" b="1" dirty="0" smtClean="0">
              <a:solidFill>
                <a:srgbClr val="000000"/>
              </a:solidFill>
              <a:latin typeface="+mn-lt"/>
            </a:endParaRPr>
          </a:p>
          <a:p>
            <a:pPr defTabSz="914400" eaLnBrk="0" hangingPunct="0"/>
            <a:r>
              <a:rPr lang="en-US" altLang="en-US" sz="1200" b="1" dirty="0" smtClean="0">
                <a:solidFill>
                  <a:srgbClr val="000000"/>
                </a:solidFill>
                <a:latin typeface="+mn-lt"/>
              </a:rPr>
              <a:t>NFHS and youth</a:t>
            </a:r>
            <a:r>
              <a:rPr lang="en-US" altLang="en-US" sz="1200" b="1" baseline="0" dirty="0" smtClean="0">
                <a:solidFill>
                  <a:srgbClr val="000000"/>
                </a:solidFill>
                <a:latin typeface="+mn-lt"/>
              </a:rPr>
              <a:t> </a:t>
            </a:r>
            <a:r>
              <a:rPr lang="en-US" altLang="en-US" sz="1200" b="0" baseline="0" dirty="0" smtClean="0">
                <a:solidFill>
                  <a:srgbClr val="000000"/>
                </a:solidFill>
                <a:latin typeface="+mn-lt"/>
              </a:rPr>
              <a:t>– c</a:t>
            </a:r>
            <a:r>
              <a:rPr lang="en-US" altLang="en-US" sz="1200" dirty="0" smtClean="0">
                <a:solidFill>
                  <a:srgbClr val="000000"/>
                </a:solidFill>
                <a:latin typeface="+mn-lt"/>
              </a:rPr>
              <a:t>heck the player for all required equipment along with the stick check.</a:t>
            </a:r>
          </a:p>
          <a:p>
            <a:pPr defTabSz="914400" eaLnBrk="0" hangingPunct="0"/>
            <a:endParaRPr lang="en-US" altLang="en-US" sz="1200" dirty="0" smtClean="0">
              <a:solidFill>
                <a:srgbClr val="000000"/>
              </a:solidFill>
              <a:latin typeface="+mn-lt"/>
            </a:endParaRPr>
          </a:p>
          <a:p>
            <a:pPr defTabSz="914400" eaLnBrk="0" hangingPunct="0"/>
            <a:r>
              <a:rPr lang="en-US" altLang="en-US" sz="1200" b="1" dirty="0" smtClean="0">
                <a:solidFill>
                  <a:srgbClr val="000000"/>
                </a:solidFill>
                <a:latin typeface="+mn-lt"/>
              </a:rPr>
              <a:t>NCAA</a:t>
            </a:r>
            <a:r>
              <a:rPr lang="en-US" altLang="en-US" sz="1200" b="1" baseline="0" dirty="0" smtClean="0">
                <a:solidFill>
                  <a:srgbClr val="000000"/>
                </a:solidFill>
                <a:latin typeface="+mn-lt"/>
              </a:rPr>
              <a:t> </a:t>
            </a:r>
            <a:r>
              <a:rPr lang="en-US" altLang="en-US" sz="1200" b="0" baseline="0" dirty="0" smtClean="0">
                <a:solidFill>
                  <a:srgbClr val="000000"/>
                </a:solidFill>
                <a:latin typeface="+mn-lt"/>
              </a:rPr>
              <a:t>– </a:t>
            </a:r>
            <a:r>
              <a:rPr lang="en-US" altLang="en-US" sz="1200" dirty="0" smtClean="0">
                <a:solidFill>
                  <a:srgbClr val="000000"/>
                </a:solidFill>
                <a:latin typeface="+mn-lt"/>
              </a:rPr>
              <a:t>only check required equipment if a coach requests a stick check.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40</a:t>
            </a:fld>
            <a:endParaRPr lang="en-US"/>
          </a:p>
        </p:txBody>
      </p:sp>
    </p:spTree>
    <p:extLst>
      <p:ext uri="{BB962C8B-B14F-4D97-AF65-F5344CB8AC3E}">
        <p14:creationId xmlns:p14="http://schemas.microsoft.com/office/powerpoint/2010/main" val="3066669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000000"/>
                </a:solidFill>
                <a:latin typeface="+mn-lt"/>
              </a:rPr>
              <a:t>Each official: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0000"/>
                </a:solidFill>
                <a:latin typeface="+mn-lt"/>
              </a:rPr>
              <a:t>	- Go to a player and ask for</a:t>
            </a:r>
            <a:r>
              <a:rPr lang="en-US" altLang="en-US" sz="1200" baseline="0" dirty="0" smtClean="0">
                <a:solidFill>
                  <a:srgbClr val="000000"/>
                </a:solidFill>
                <a:latin typeface="+mn-lt"/>
              </a:rPr>
              <a:t> their </a:t>
            </a:r>
            <a:r>
              <a:rPr lang="en-US" altLang="en-US" sz="1200" baseline="0" dirty="0" err="1" smtClean="0">
                <a:solidFill>
                  <a:srgbClr val="000000"/>
                </a:solidFill>
                <a:latin typeface="+mn-lt"/>
              </a:rPr>
              <a:t>crosse</a:t>
            </a:r>
            <a:r>
              <a:rPr lang="en-US" altLang="en-US" sz="1200" baseline="0" dirty="0" smtClean="0">
                <a:solidFill>
                  <a:srgbClr val="000000"/>
                </a:solidFill>
                <a:latin typeface="+mn-lt"/>
              </a:rPr>
              <a:t>. Do not dig into a huddle to get one particular player!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solidFill>
                  <a:srgbClr val="000000"/>
                </a:solidFill>
                <a:latin typeface="+mn-lt"/>
              </a:rPr>
              <a:t>	- One official should make sure to have a ball. If the ball was shot out of bounds on the last play then get one from the table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solidFill>
                  <a:srgbClr val="000000"/>
                </a:solidFill>
                <a:latin typeface="+mn-lt"/>
              </a:rPr>
              <a:t>	- Check the required equipment of each player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solidFill>
                  <a:srgbClr val="000000"/>
                </a:solidFill>
                <a:latin typeface="+mn-lt"/>
              </a:rPr>
              <a:t>	- Meet at or near Center X and check both crosses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solidFill>
                  <a:srgbClr val="000000"/>
                </a:solidFill>
                <a:latin typeface="+mn-lt"/>
              </a:rPr>
              <a:t>NOTE: </a:t>
            </a:r>
            <a:r>
              <a:rPr lang="en-US" altLang="en-US" sz="1200" b="0" baseline="0" dirty="0" smtClean="0">
                <a:solidFill>
                  <a:srgbClr val="000000"/>
                </a:solidFill>
                <a:latin typeface="+mn-lt"/>
              </a:rPr>
              <a:t>Two officials should face the benches during the equipment check.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solidFill>
                  <a:srgbClr val="000000"/>
                </a:solidFill>
                <a:latin typeface="+mn-lt"/>
              </a:rPr>
              <a:t>NOTE: </a:t>
            </a:r>
            <a:r>
              <a:rPr lang="en-US" altLang="en-US" sz="1200" b="0" baseline="0" dirty="0" smtClean="0">
                <a:solidFill>
                  <a:srgbClr val="000000"/>
                </a:solidFill>
                <a:latin typeface="+mn-lt"/>
              </a:rPr>
              <a:t>In NFHS games the officials should inspect all of the player’s required equipment after getting the </a:t>
            </a:r>
            <a:r>
              <a:rPr lang="en-US" altLang="en-US" sz="1200" b="0" baseline="0" dirty="0" err="1" smtClean="0">
                <a:solidFill>
                  <a:srgbClr val="000000"/>
                </a:solidFill>
                <a:latin typeface="+mn-lt"/>
              </a:rPr>
              <a:t>crosse</a:t>
            </a:r>
            <a:r>
              <a:rPr lang="en-US" altLang="en-US" sz="1200" b="0" baseline="0" dirty="0" smtClean="0">
                <a:solidFill>
                  <a:srgbClr val="000000"/>
                </a:solidFill>
                <a:latin typeface="+mn-lt"/>
              </a:rPr>
              <a:t> from the player on all random and coach-requested checks. </a:t>
            </a:r>
            <a:endParaRPr lang="en-US" altLang="en-US" sz="1200" b="1"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75A679A4-F09C-44BB-804F-E5FAFB0A514C}" type="slidenum">
              <a:rPr lang="en-US" smtClean="0"/>
              <a:t>41</a:t>
            </a:fld>
            <a:endParaRPr lang="en-US"/>
          </a:p>
        </p:txBody>
      </p:sp>
    </p:spTree>
    <p:extLst>
      <p:ext uri="{BB962C8B-B14F-4D97-AF65-F5344CB8AC3E}">
        <p14:creationId xmlns:p14="http://schemas.microsoft.com/office/powerpoint/2010/main" val="1946137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six aspects</a:t>
            </a:r>
            <a:r>
              <a:rPr lang="en-US" baseline="0" dirty="0" smtClean="0"/>
              <a:t> of the </a:t>
            </a:r>
            <a:r>
              <a:rPr lang="en-US" baseline="0" dirty="0" err="1" smtClean="0"/>
              <a:t>crosse</a:t>
            </a:r>
            <a:r>
              <a:rPr lang="en-US" baseline="0" dirty="0" smtClean="0"/>
              <a:t> that you much check:</a:t>
            </a:r>
          </a:p>
          <a:p>
            <a:endParaRPr lang="en-US" baseline="0" dirty="0" smtClean="0"/>
          </a:p>
          <a:p>
            <a:r>
              <a:rPr lang="en-US" baseline="0" dirty="0" smtClean="0"/>
              <a:t>	</a:t>
            </a:r>
            <a:r>
              <a:rPr lang="en-US" b="1" baseline="0" dirty="0" smtClean="0"/>
              <a:t>1. Deep pocket</a:t>
            </a:r>
          </a:p>
          <a:p>
            <a:r>
              <a:rPr lang="en-US" baseline="0" dirty="0" smtClean="0"/>
              <a:t>		- Place, DO NOT jam, ball into pocket. If you cannot see over the top of the ball under the plastic the pocket is legal</a:t>
            </a:r>
          </a:p>
          <a:p>
            <a:r>
              <a:rPr lang="en-US" baseline="0" dirty="0" smtClean="0"/>
              <a:t>	</a:t>
            </a:r>
            <a:r>
              <a:rPr lang="en-US" b="1" baseline="0" dirty="0" smtClean="0"/>
              <a:t>2. Vertical roll out test</a:t>
            </a:r>
          </a:p>
          <a:p>
            <a:r>
              <a:rPr lang="en-US" baseline="0" dirty="0" smtClean="0"/>
              <a:t>		- Place the ball in the </a:t>
            </a:r>
            <a:r>
              <a:rPr lang="en-US" baseline="0" dirty="0" err="1" smtClean="0"/>
              <a:t>crosse</a:t>
            </a:r>
            <a:r>
              <a:rPr lang="en-US" baseline="0" dirty="0" smtClean="0"/>
              <a:t>, rotate forward. If ball comes out the </a:t>
            </a:r>
            <a:r>
              <a:rPr lang="en-US" baseline="0" dirty="0" err="1" smtClean="0"/>
              <a:t>crosse</a:t>
            </a:r>
            <a:r>
              <a:rPr lang="en-US" baseline="0" dirty="0" smtClean="0"/>
              <a:t> passes</a:t>
            </a:r>
            <a:endParaRPr lang="en-US" dirty="0" smtClean="0"/>
          </a:p>
          <a:p>
            <a:r>
              <a:rPr lang="en-US" dirty="0" smtClean="0"/>
              <a:t>	</a:t>
            </a:r>
            <a:r>
              <a:rPr lang="en-US" b="1" dirty="0" smtClean="0"/>
              <a:t>3. Horizontal roll out test</a:t>
            </a:r>
          </a:p>
          <a:p>
            <a:r>
              <a:rPr lang="en-US" dirty="0" smtClean="0"/>
              <a:t>		- Place the ball in the </a:t>
            </a:r>
            <a:r>
              <a:rPr lang="en-US" dirty="0" err="1" smtClean="0"/>
              <a:t>crosse</a:t>
            </a:r>
            <a:r>
              <a:rPr lang="en-US" dirty="0" smtClean="0"/>
              <a:t>, rotate down</a:t>
            </a:r>
            <a:r>
              <a:rPr lang="en-US" baseline="0" dirty="0" smtClean="0"/>
              <a:t> towards ground. If call comes out the </a:t>
            </a:r>
            <a:r>
              <a:rPr lang="en-US" baseline="0" dirty="0" err="1" smtClean="0"/>
              <a:t>crosse</a:t>
            </a:r>
            <a:r>
              <a:rPr lang="en-US" baseline="0" dirty="0" smtClean="0"/>
              <a:t> passes</a:t>
            </a:r>
          </a:p>
          <a:p>
            <a:r>
              <a:rPr lang="en-US" baseline="0" dirty="0" smtClean="0"/>
              <a:t>	</a:t>
            </a:r>
            <a:r>
              <a:rPr lang="en-US" b="1" baseline="0" dirty="0" smtClean="0"/>
              <a:t>4. Full </a:t>
            </a:r>
            <a:r>
              <a:rPr lang="en-US" b="1" baseline="0" dirty="0" err="1" smtClean="0"/>
              <a:t>crosse</a:t>
            </a:r>
            <a:r>
              <a:rPr lang="en-US" b="1" baseline="0" dirty="0" smtClean="0"/>
              <a:t> length</a:t>
            </a:r>
          </a:p>
          <a:p>
            <a:r>
              <a:rPr lang="en-US" baseline="0" dirty="0" smtClean="0"/>
              <a:t>		- Short crosses must be between 40-42 inches long from top of plastic to end of </a:t>
            </a:r>
            <a:r>
              <a:rPr lang="en-US" baseline="0" dirty="0" err="1" smtClean="0"/>
              <a:t>crosse</a:t>
            </a:r>
            <a:r>
              <a:rPr lang="en-US" baseline="0" dirty="0" smtClean="0"/>
              <a:t> (includes butt end)</a:t>
            </a:r>
          </a:p>
          <a:p>
            <a:r>
              <a:rPr lang="en-US" baseline="0" dirty="0" smtClean="0"/>
              <a:t>		- Long crosses must be between 52-72 inches long from top of plastic to end of </a:t>
            </a:r>
            <a:r>
              <a:rPr lang="en-US" baseline="0" dirty="0" err="1" smtClean="0"/>
              <a:t>crosse</a:t>
            </a:r>
            <a:r>
              <a:rPr lang="en-US" baseline="0" dirty="0" smtClean="0"/>
              <a:t> (includes butt end)</a:t>
            </a:r>
          </a:p>
          <a:p>
            <a:r>
              <a:rPr lang="en-US" baseline="0" dirty="0" smtClean="0"/>
              <a:t>	</a:t>
            </a:r>
            <a:r>
              <a:rPr lang="en-US" b="1" baseline="0" dirty="0" smtClean="0"/>
              <a:t>5. Minimum head width</a:t>
            </a:r>
          </a:p>
          <a:p>
            <a:r>
              <a:rPr lang="en-US" baseline="0" dirty="0" smtClean="0"/>
              <a:t>		- Measure from the widest point of the plastic from one side to the other</a:t>
            </a:r>
          </a:p>
          <a:p>
            <a:r>
              <a:rPr lang="en-US" b="1" baseline="0" dirty="0" smtClean="0"/>
              <a:t>	6. Minimum head length</a:t>
            </a:r>
          </a:p>
          <a:p>
            <a:r>
              <a:rPr lang="en-US" baseline="0" dirty="0" smtClean="0"/>
              <a:t>		- Measure from the top of the plastic to the start of the plastic at the throat of the </a:t>
            </a:r>
            <a:r>
              <a:rPr lang="en-US" baseline="0" dirty="0" err="1" smtClean="0"/>
              <a:t>crosse</a:t>
            </a:r>
            <a:r>
              <a:rPr lang="en-US" baseline="0" dirty="0" smtClean="0"/>
              <a:t> (DOES NOT include a ball stop)</a:t>
            </a:r>
          </a:p>
          <a:p>
            <a:endParaRPr lang="en-US" baseline="0" dirty="0" smtClean="0"/>
          </a:p>
          <a:p>
            <a:r>
              <a:rPr lang="en-US" b="1" baseline="0" dirty="0" smtClean="0"/>
              <a:t>NOTE: </a:t>
            </a:r>
            <a:r>
              <a:rPr lang="en-US" b="0" baseline="0" dirty="0" smtClean="0"/>
              <a:t>The deep pocket is the only </a:t>
            </a:r>
            <a:r>
              <a:rPr lang="en-US" b="0" baseline="0" dirty="0" err="1" smtClean="0"/>
              <a:t>crosse</a:t>
            </a:r>
            <a:r>
              <a:rPr lang="en-US" b="0" baseline="0" dirty="0" smtClean="0"/>
              <a:t> violation that results in a 1-minute non-releasable penalty. All other violations (except long strings and butt ends) result in a 3-minute non-releasable penalty and the </a:t>
            </a:r>
            <a:r>
              <a:rPr lang="en-US" b="0" baseline="0" dirty="0" err="1" smtClean="0"/>
              <a:t>crosse</a:t>
            </a:r>
            <a:r>
              <a:rPr lang="en-US" b="0" baseline="0" dirty="0" smtClean="0"/>
              <a:t> remains at the table for the rest of the game.</a:t>
            </a:r>
          </a:p>
          <a:p>
            <a:endParaRPr lang="en-US" b="0" baseline="0" dirty="0" smtClean="0"/>
          </a:p>
          <a:p>
            <a:r>
              <a:rPr lang="en-US" b="1" baseline="0" dirty="0" smtClean="0"/>
              <a:t>NOTE: </a:t>
            </a:r>
            <a:r>
              <a:rPr lang="en-US" b="0" baseline="0" dirty="0" smtClean="0"/>
              <a:t>Stick violations are big penalties. Make sure the </a:t>
            </a:r>
            <a:r>
              <a:rPr lang="en-US" b="0" baseline="0" dirty="0" err="1" smtClean="0"/>
              <a:t>crosse</a:t>
            </a:r>
            <a:r>
              <a:rPr lang="en-US" b="0" baseline="0" dirty="0" smtClean="0"/>
              <a:t> is clearly illegal before throwing the flag.</a:t>
            </a:r>
            <a:endParaRPr lang="en-US" b="1"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42</a:t>
            </a:fld>
            <a:endParaRPr lang="en-US"/>
          </a:p>
        </p:txBody>
      </p:sp>
    </p:spTree>
    <p:extLst>
      <p:ext uri="{BB962C8B-B14F-4D97-AF65-F5344CB8AC3E}">
        <p14:creationId xmlns:p14="http://schemas.microsoft.com/office/powerpoint/2010/main" val="3954134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Know when a timeout will likely be requested:</a:t>
            </a:r>
          </a:p>
          <a:p>
            <a:r>
              <a:rPr lang="en-US" dirty="0" smtClean="0"/>
              <a:t>	-</a:t>
            </a:r>
            <a:r>
              <a:rPr lang="en-US" baseline="0" dirty="0" smtClean="0"/>
              <a:t> End of quarter</a:t>
            </a:r>
          </a:p>
          <a:p>
            <a:r>
              <a:rPr lang="en-US" baseline="0" dirty="0" smtClean="0"/>
              <a:t>	- Clear with long pole under pressure</a:t>
            </a:r>
          </a:p>
          <a:p>
            <a:r>
              <a:rPr lang="en-US" baseline="0" dirty="0" smtClean="0"/>
              <a:t>	- Winning team getting pressure with less than two minutes in game</a:t>
            </a:r>
          </a:p>
          <a:p>
            <a:r>
              <a:rPr lang="en-US" baseline="0" dirty="0" smtClean="0"/>
              <a:t>	- First possession in overtime</a:t>
            </a:r>
          </a:p>
          <a:p>
            <a:endParaRPr lang="en-US" baseline="0" dirty="0" smtClean="0"/>
          </a:p>
          <a:p>
            <a:r>
              <a:rPr lang="en-US" b="1" baseline="0" dirty="0" smtClean="0"/>
              <a:t>Sell the time out call if possession is not clear:</a:t>
            </a:r>
            <a:endParaRPr lang="en-US" b="0" baseline="0" dirty="0" smtClean="0"/>
          </a:p>
          <a:p>
            <a:r>
              <a:rPr lang="en-US" b="0" baseline="0" dirty="0" smtClean="0"/>
              <a:t>	Coaches will wait until the last possible moment to call time out if they can help it. A time out is granted as soon as the official recognizes it. If the ball is loose by the time the official blows the whistle, but the player had possession when the coach called for time out, get big and signal timeout while saying “While the player had possession!” That will help clear up any confusion.</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44</a:t>
            </a:fld>
            <a:endParaRPr lang="en-US"/>
          </a:p>
        </p:txBody>
      </p:sp>
    </p:spTree>
    <p:extLst>
      <p:ext uri="{BB962C8B-B14F-4D97-AF65-F5344CB8AC3E}">
        <p14:creationId xmlns:p14="http://schemas.microsoft.com/office/powerpoint/2010/main" val="3138955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cs typeface="Times New Roman" pitchFamily="18" charset="0"/>
              </a:rPr>
              <a:t>The official who hears the coach call time</a:t>
            </a:r>
            <a:r>
              <a:rPr lang="en-US" altLang="en-US" sz="1200" baseline="0" dirty="0" smtClean="0">
                <a:latin typeface="+mn-lt"/>
                <a:cs typeface="Times New Roman" pitchFamily="18" charset="0"/>
              </a:rPr>
              <a:t> out will sound the whistle if the situation allows for one (any dead ball, team in possession of the ball).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latin typeface="+mn-lt"/>
                <a:cs typeface="Times New Roman" pitchFamily="18" charset="0"/>
              </a:rPr>
              <a:t>Signal timeout and call out the color of the team. The Lead and Trail should hustle to the wing area so there is an official presence during the player crossover. The Single should get to near midfield while keeping an eye on the entire field, especially any players from opposing teams running near one another to their huddles. </a:t>
            </a:r>
            <a:r>
              <a:rPr lang="en-US" altLang="en-US" sz="1200" b="1" baseline="0" dirty="0" smtClean="0">
                <a:latin typeface="+mn-lt"/>
                <a:cs typeface="Times New Roman" pitchFamily="18" charset="0"/>
              </a:rPr>
              <a:t>Paying attention during this dead ball time is critical to head off possible confrontations!</a:t>
            </a:r>
            <a:endParaRPr lang="en-US" altLang="en-US" sz="1200" b="1" dirty="0" smtClean="0">
              <a:latin typeface="+mn-lt"/>
              <a:cs typeface="Times New Roman" pitchFamily="18"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Times New Roman" pitchFamily="18" charset="0"/>
              </a:rPr>
              <a:t>After both</a:t>
            </a:r>
            <a:r>
              <a:rPr lang="en-US" altLang="en-US" sz="1200" baseline="0" dirty="0" smtClean="0">
                <a:cs typeface="Times New Roman" pitchFamily="18" charset="0"/>
              </a:rPr>
              <a:t> teams are in their huddles</a:t>
            </a:r>
            <a:r>
              <a:rPr lang="en-US" altLang="en-US" sz="1200" dirty="0" smtClean="0">
                <a:cs typeface="Times New Roman" pitchFamily="18" charset="0"/>
              </a:rPr>
              <a:t>, meet at center if necessary</a:t>
            </a:r>
            <a:r>
              <a:rPr lang="en-US" altLang="en-US" sz="1200" baseline="0" dirty="0" smtClean="0">
                <a:cs typeface="Times New Roman" pitchFamily="18" charset="0"/>
              </a:rPr>
              <a:t> while </a:t>
            </a:r>
            <a:r>
              <a:rPr lang="en-US" altLang="en-US" sz="1200" dirty="0" smtClean="0">
                <a:cs typeface="Times New Roman" pitchFamily="18" charset="0"/>
              </a:rPr>
              <a:t>keeping your eyes on both benches.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When you meet at midfield each</a:t>
            </a:r>
            <a:r>
              <a:rPr lang="en-US" altLang="en-US" sz="1200" baseline="0" dirty="0" smtClean="0">
                <a:latin typeface="+mn-lt"/>
              </a:rPr>
              <a:t> official should </a:t>
            </a:r>
            <a:r>
              <a:rPr lang="en-US" altLang="en-US" sz="1200" dirty="0" smtClean="0">
                <a:latin typeface="+mn-lt"/>
              </a:rPr>
              <a:t>write down the time-out, and discuss any mechanics that may be off.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45</a:t>
            </a:fld>
            <a:endParaRPr lang="en-US"/>
          </a:p>
        </p:txBody>
      </p:sp>
    </p:spTree>
    <p:extLst>
      <p:ext uri="{BB962C8B-B14F-4D97-AF65-F5344CB8AC3E}">
        <p14:creationId xmlns:p14="http://schemas.microsoft.com/office/powerpoint/2010/main" val="4187675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Get big and loud to freeze</a:t>
            </a:r>
            <a:r>
              <a:rPr lang="en-US" b="1" baseline="0" dirty="0" smtClean="0"/>
              <a:t> the benches:</a:t>
            </a:r>
            <a:endParaRPr lang="en-US" b="0" baseline="0" dirty="0" smtClean="0"/>
          </a:p>
          <a:p>
            <a:r>
              <a:rPr lang="en-US" b="0" baseline="0" dirty="0" smtClean="0"/>
              <a:t>	No one is supposed to go past the line you create with your body. That includes coaches. This is the time to be very loud and make it clear that no one is going to enter into the fight. You may permit coaches to help you get their players back, and you may instruct coaches to help separate the players in the fight if you judge it is appropriate.</a:t>
            </a:r>
          </a:p>
          <a:p>
            <a:endParaRPr lang="en-US" b="0" baseline="0" dirty="0" smtClean="0"/>
          </a:p>
          <a:p>
            <a:r>
              <a:rPr lang="en-US" b="1" baseline="0" dirty="0" smtClean="0"/>
              <a:t>Do not rush to restart play after a fight:</a:t>
            </a:r>
            <a:r>
              <a:rPr lang="en-US" b="0" baseline="0" dirty="0" smtClean="0"/>
              <a:t> </a:t>
            </a:r>
          </a:p>
          <a:p>
            <a:r>
              <a:rPr lang="en-US" b="0" baseline="0" dirty="0" smtClean="0"/>
              <a:t>	Get your bearings and give both teams some time to cool off. Separate the teams (if necessary ask both coaches to get their teams to opposite end lines of the field. Meet with your partner away from the teams, but keep your eyes on them, and discuss the sequence of penalties and how to proceed.</a:t>
            </a:r>
          </a:p>
          <a:p>
            <a:endParaRPr lang="en-US" b="0" baseline="0" dirty="0" smtClean="0"/>
          </a:p>
          <a:p>
            <a:r>
              <a:rPr lang="en-US" b="1" baseline="0" dirty="0" smtClean="0"/>
              <a:t>Try your best to get the numbers of everyone involved:</a:t>
            </a:r>
            <a:endParaRPr lang="en-US" b="0" baseline="0" dirty="0" smtClean="0"/>
          </a:p>
          <a:p>
            <a:r>
              <a:rPr lang="en-US" b="0" baseline="0" dirty="0" smtClean="0"/>
              <a:t>	Fights are hectic. Try to remember the numbers of the fighters, or an identifying characteristic if you can’t get the number (like a knee brace). If you’ve frozen the benches write down the numbers of those in the fight near your partner as well as anyone who ran past you after you told them not to.</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47</a:t>
            </a:fld>
            <a:endParaRPr lang="en-US"/>
          </a:p>
        </p:txBody>
      </p:sp>
    </p:spTree>
    <p:extLst>
      <p:ext uri="{BB962C8B-B14F-4D97-AF65-F5344CB8AC3E}">
        <p14:creationId xmlns:p14="http://schemas.microsoft.com/office/powerpoint/2010/main" val="3762854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mn-lt"/>
              </a:rPr>
              <a:t>The</a:t>
            </a:r>
            <a:r>
              <a:rPr lang="en-US" altLang="en-US" sz="1200" b="1" baseline="0" dirty="0" smtClean="0">
                <a:latin typeface="+mn-lt"/>
              </a:rPr>
              <a:t> closest official to the fight: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latin typeface="+mn-lt"/>
              </a:rPr>
              <a:t>	</a:t>
            </a:r>
            <a:r>
              <a:rPr lang="en-US" altLang="en-US" sz="1200" b="0" baseline="0" dirty="0" smtClean="0">
                <a:latin typeface="+mn-lt"/>
              </a:rPr>
              <a:t>Runs </a:t>
            </a:r>
            <a:r>
              <a:rPr lang="en-US" altLang="en-US" sz="1200" baseline="0" dirty="0" smtClean="0">
                <a:latin typeface="+mn-lt"/>
              </a:rPr>
              <a:t>toward the players fighting and continuously circles them while blowing the whistle. This helps to keep other players from entering into the fight and a whistle blown loudly at close range will get the attention of the fighting players. Communicate that you want the players to stop fighting in between whistle blasts.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latin typeface="+mn-lt"/>
              </a:rPr>
              <a:t>NOTE: </a:t>
            </a:r>
            <a:r>
              <a:rPr lang="en-US" altLang="en-US" sz="1200" b="0" baseline="0" dirty="0" smtClean="0">
                <a:latin typeface="+mn-lt"/>
              </a:rPr>
              <a:t>Physically s</a:t>
            </a:r>
            <a:r>
              <a:rPr lang="en-US" altLang="en-US" sz="1200" dirty="0" smtClean="0">
                <a:latin typeface="+mn-lt"/>
              </a:rPr>
              <a:t>eparating players should only be done if you judge that you can do so without endangering the safety of the players or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latin typeface="+mn-lt"/>
              </a:rPr>
              <a:t>The next closest official to the fight: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baseline="0" dirty="0" smtClean="0">
                <a:latin typeface="+mn-lt"/>
              </a:rPr>
              <a:t>	</a:t>
            </a:r>
            <a:r>
              <a:rPr lang="en-US" altLang="en-US" sz="1200" b="0" baseline="0" dirty="0" smtClean="0">
                <a:latin typeface="+mn-lt"/>
              </a:rPr>
              <a:t>Runs towards the off ball players and provides interference for the official in front of the fight. Loudly inform players not to enter into the fight and mentally note any players that go into the fight if they ignore you. Keep moving and keep blowing your whistle until the fight ends.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mn-lt"/>
              </a:rPr>
              <a:t>The official</a:t>
            </a:r>
            <a:r>
              <a:rPr lang="en-US" altLang="en-US" sz="1200" b="1" baseline="0" dirty="0" smtClean="0">
                <a:latin typeface="+mn-lt"/>
              </a:rPr>
              <a:t> furthest from the fight</a:t>
            </a:r>
            <a:r>
              <a:rPr lang="en-US" altLang="en-US" sz="1200" b="1" dirty="0" smtClean="0">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rPr>
              <a:t>	Get</a:t>
            </a:r>
            <a:r>
              <a:rPr lang="en-US" altLang="en-US" sz="1200" b="0" baseline="0" dirty="0" smtClean="0">
                <a:latin typeface="+mn-lt"/>
              </a:rPr>
              <a:t> to a space in the open field near the benches and loudly shout “Freeze!” while spreading your arms. Repeat that often and instruct the coaches to assist you in keeping the players on their bench. Any player running past you is considered entering into the fight. Once the benches are frozen turn to your partner and record the numbers of all players involved in the fight.</a:t>
            </a:r>
          </a:p>
        </p:txBody>
      </p:sp>
      <p:sp>
        <p:nvSpPr>
          <p:cNvPr id="4" name="Slide Number Placeholder 3"/>
          <p:cNvSpPr>
            <a:spLocks noGrp="1"/>
          </p:cNvSpPr>
          <p:nvPr>
            <p:ph type="sldNum" sz="quarter" idx="10"/>
          </p:nvPr>
        </p:nvSpPr>
        <p:spPr/>
        <p:txBody>
          <a:bodyPr/>
          <a:lstStyle/>
          <a:p>
            <a:fld id="{75A679A4-F09C-44BB-804F-E5FAFB0A514C}" type="slidenum">
              <a:rPr lang="en-US" smtClean="0"/>
              <a:t>48</a:t>
            </a:fld>
            <a:endParaRPr lang="en-US"/>
          </a:p>
        </p:txBody>
      </p:sp>
    </p:spTree>
    <p:extLst>
      <p:ext uri="{BB962C8B-B14F-4D97-AF65-F5344CB8AC3E}">
        <p14:creationId xmlns:p14="http://schemas.microsoft.com/office/powerpoint/2010/main" val="83447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Referee stands at Center</a:t>
            </a:r>
            <a:r>
              <a:rPr lang="en-US" sz="1200" b="1" baseline="0" dirty="0" smtClean="0"/>
              <a:t> 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	</a:t>
            </a:r>
            <a:r>
              <a:rPr lang="en-US" sz="1200" b="0" baseline="0" dirty="0" smtClean="0"/>
              <a:t>- Umpire gets the home team captains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 Field Judge gets the visiting team captains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 Umpire leaves a few steps before Field Judge</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Referee speaks to the captains: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baseline="0" dirty="0" smtClean="0"/>
              <a:t> Introduces the crew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Asks captains to introduce each other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Shows coin to both speaking captains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Explains coin flip procedure and what to do if coin is dropped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Asks visiting team speaking captain to choose “heads” or “tails”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Coin is tossed and caught with open palm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Winning team gets: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Choice of goal to defend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First Alternate Possession (AP)</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After</a:t>
            </a:r>
            <a:r>
              <a:rPr lang="en-US" sz="1200" b="1" baseline="0" dirty="0" smtClean="0"/>
              <a:t> the toss: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Players rotate so their backs are to the goal they will defend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Referee taps team that has first AP on the shoulder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 Informs captains to tell their teams when to expect to be called for the line up.</a:t>
            </a:r>
          </a:p>
        </p:txBody>
      </p:sp>
      <p:sp>
        <p:nvSpPr>
          <p:cNvPr id="4" name="Slide Number Placeholder 3"/>
          <p:cNvSpPr>
            <a:spLocks noGrp="1"/>
          </p:cNvSpPr>
          <p:nvPr>
            <p:ph type="sldNum" sz="quarter" idx="10"/>
          </p:nvPr>
        </p:nvSpPr>
        <p:spPr/>
        <p:txBody>
          <a:bodyPr/>
          <a:lstStyle/>
          <a:p>
            <a:fld id="{75A679A4-F09C-44BB-804F-E5FAFB0A514C}" type="slidenum">
              <a:rPr lang="en-US" smtClean="0"/>
              <a:t>5</a:t>
            </a:fld>
            <a:endParaRPr lang="en-US"/>
          </a:p>
        </p:txBody>
      </p:sp>
    </p:spTree>
    <p:extLst>
      <p:ext uri="{BB962C8B-B14F-4D97-AF65-F5344CB8AC3E}">
        <p14:creationId xmlns:p14="http://schemas.microsoft.com/office/powerpoint/2010/main" val="1988180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 </a:t>
            </a:r>
            <a:r>
              <a:rPr lang="en-US" b="0" baseline="0" dirty="0" smtClean="0"/>
              <a:t>It is highly recommended that you provide the trainees with your email address at the end of the training class with instructions to contact you if they are confused about a particular mechanic or situation. If you have an association rules interpreter this is also a good time to introduce him to the class if they have specific rules questions.</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49</a:t>
            </a:fld>
            <a:endParaRPr lang="en-US" dirty="0"/>
          </a:p>
        </p:txBody>
      </p:sp>
    </p:spTree>
    <p:extLst>
      <p:ext uri="{BB962C8B-B14F-4D97-AF65-F5344CB8AC3E}">
        <p14:creationId xmlns:p14="http://schemas.microsoft.com/office/powerpoint/2010/main" val="106668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Referee</a:t>
            </a:r>
            <a:r>
              <a:rPr lang="en-US" sz="1200" baseline="0" dirty="0" smtClean="0"/>
              <a:t> has the game ball and stands at midfield across from the Umpire and Field Judge on the other side of the 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Players line up with their left shoulder to the goal they will defend first in order of position: Goalkeeper, Defensemen, Midfielders, </a:t>
            </a:r>
            <a:r>
              <a:rPr lang="en-US" sz="1200" baseline="0" dirty="0" err="1" smtClean="0"/>
              <a:t>Attackmen</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Referee gives a few brief words and then instructs the goalkeepers to cross and shake hands, and then the same for the rest of the players.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Referee</a:t>
            </a:r>
            <a:r>
              <a:rPr lang="en-US" sz="1200" baseline="0" dirty="0" smtClean="0"/>
              <a:t> becomes the face-off official for the first face-off.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Umpire</a:t>
            </a:r>
            <a:r>
              <a:rPr lang="en-US" sz="1200" baseline="0" dirty="0" smtClean="0"/>
              <a:t> moves to the correct position as the wing official on the bench side, placing one arm into the air to signal that the field is not set.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Field Judge </a:t>
            </a:r>
            <a:r>
              <a:rPr lang="en-US" sz="1200" baseline="0" dirty="0" smtClean="0"/>
              <a:t>moves to the correct position as the wing official on the far side of the field, placing one arm into the air to signal that the field is not set.</a:t>
            </a:r>
            <a:endParaRPr lang="en-US" sz="12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Note</a:t>
            </a:r>
            <a:r>
              <a:rPr lang="en-US" sz="1200" b="1" baseline="0" dirty="0" smtClean="0"/>
              <a:t> 1: </a:t>
            </a:r>
            <a:r>
              <a:rPr lang="en-US" sz="1200" dirty="0" smtClean="0"/>
              <a:t>The Referee</a:t>
            </a:r>
            <a:r>
              <a:rPr lang="en-US" sz="1200" baseline="0" dirty="0" smtClean="0"/>
              <a:t> takes the first face-off in the 1</a:t>
            </a:r>
            <a:r>
              <a:rPr lang="en-US" sz="1200" baseline="30000" dirty="0" smtClean="0"/>
              <a:t>st</a:t>
            </a:r>
            <a:r>
              <a:rPr lang="en-US" sz="1200" baseline="0" dirty="0" smtClean="0"/>
              <a:t> and 4</a:t>
            </a:r>
            <a:r>
              <a:rPr lang="en-US" sz="1200" baseline="30000" dirty="0" smtClean="0"/>
              <a:t>th</a:t>
            </a:r>
            <a:r>
              <a:rPr lang="en-US" sz="1200" baseline="0" dirty="0" smtClean="0"/>
              <a:t> quarters</a:t>
            </a:r>
            <a:r>
              <a:rPr lang="en-US" sz="1200" dirty="0" smtClean="0"/>
              <a:t>.</a:t>
            </a:r>
          </a:p>
          <a:p>
            <a:endParaRPr lang="en-US" dirty="0" smtClean="0"/>
          </a:p>
          <a:p>
            <a:r>
              <a:rPr lang="en-US" b="1" dirty="0" smtClean="0"/>
              <a:t>Note</a:t>
            </a:r>
            <a:r>
              <a:rPr lang="en-US" b="1" baseline="0" dirty="0" smtClean="0"/>
              <a:t> 2: </a:t>
            </a:r>
            <a:r>
              <a:rPr lang="en-US" baseline="0" dirty="0" smtClean="0"/>
              <a:t>The line up is not the time to check player equipment. Make yourself available before the game for any pre-game checks. You should check that the goalkeeper you are standing next to has a mouth guard, throat guard, and chest protector.</a:t>
            </a:r>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6</a:t>
            </a:fld>
            <a:endParaRPr lang="en-US"/>
          </a:p>
        </p:txBody>
      </p:sp>
    </p:spTree>
    <p:extLst>
      <p:ext uri="{BB962C8B-B14F-4D97-AF65-F5344CB8AC3E}">
        <p14:creationId xmlns:p14="http://schemas.microsoft.com/office/powerpoint/2010/main" val="203256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Officials must communicate</a:t>
            </a:r>
            <a:r>
              <a:rPr lang="en-US" b="0" dirty="0" smtClean="0"/>
              <a:t> – Do not be in a rush to start the face-off.</a:t>
            </a:r>
            <a:r>
              <a:rPr lang="en-US" b="0" baseline="0" dirty="0" smtClean="0"/>
              <a:t> Look to your partner on the bench side wing line and make sure you are getting the “ready” signal. If you are one of the wing officials make sure your half of the field is set before giving the “ready” signal.</a:t>
            </a:r>
          </a:p>
          <a:p>
            <a:endParaRPr lang="en-US" b="0" baseline="0" dirty="0" smtClean="0"/>
          </a:p>
          <a:p>
            <a:r>
              <a:rPr lang="en-US" b="1" baseline="0" dirty="0" smtClean="0"/>
              <a:t>Stay as still as possible</a:t>
            </a:r>
            <a:r>
              <a:rPr lang="en-US" b="0" baseline="0" dirty="0" smtClean="0"/>
              <a:t> – Movement will likely cause one or both of the face-off players to move before your whistle. Get into position first and then go “down,” “set,” TWEET!</a:t>
            </a:r>
          </a:p>
          <a:p>
            <a:endParaRPr lang="en-US" b="0" baseline="0" dirty="0" smtClean="0"/>
          </a:p>
          <a:p>
            <a:r>
              <a:rPr lang="en-US" b="1" baseline="0" dirty="0" smtClean="0"/>
              <a:t>Know the goal you are responsible for</a:t>
            </a:r>
            <a:r>
              <a:rPr lang="en-US" b="0" baseline="0" dirty="0" smtClean="0"/>
              <a:t> – To prevent yourself from getting turned around make certain you know the goal you are running to after the face-off ends.</a:t>
            </a:r>
            <a:endParaRPr lang="en-US" b="1" dirty="0"/>
          </a:p>
        </p:txBody>
      </p:sp>
      <p:sp>
        <p:nvSpPr>
          <p:cNvPr id="4" name="Slide Number Placeholder 3"/>
          <p:cNvSpPr>
            <a:spLocks noGrp="1"/>
          </p:cNvSpPr>
          <p:nvPr>
            <p:ph type="sldNum" sz="quarter" idx="10"/>
          </p:nvPr>
        </p:nvSpPr>
        <p:spPr/>
        <p:txBody>
          <a:bodyPr/>
          <a:lstStyle/>
          <a:p>
            <a:fld id="{75A679A4-F09C-44BB-804F-E5FAFB0A514C}" type="slidenum">
              <a:rPr lang="en-US" smtClean="0"/>
              <a:t>8</a:t>
            </a:fld>
            <a:endParaRPr lang="en-US"/>
          </a:p>
        </p:txBody>
      </p:sp>
    </p:spTree>
    <p:extLst>
      <p:ext uri="{BB962C8B-B14F-4D97-AF65-F5344CB8AC3E}">
        <p14:creationId xmlns:p14="http://schemas.microsoft.com/office/powerpoint/2010/main" val="21522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Face-Off</a:t>
            </a:r>
            <a:r>
              <a:rPr lang="en-US" altLang="en-US" b="1" baseline="0" dirty="0" smtClean="0"/>
              <a:t> Official</a:t>
            </a:r>
            <a:endParaRPr lang="en-US" altLang="en-US" b="0" baseline="0" dirty="0" smtClean="0"/>
          </a:p>
          <a:p>
            <a:pPr eaLnBrk="1" hangingPunct="1">
              <a:spcBef>
                <a:spcPct val="0"/>
              </a:spcBef>
            </a:pPr>
            <a:r>
              <a:rPr lang="en-US" altLang="en-US" b="0" baseline="0" dirty="0" smtClean="0"/>
              <a:t>	- Places ball on ground and looks to bench side Wing for “ready” signal</a:t>
            </a:r>
          </a:p>
          <a:p>
            <a:pPr eaLnBrk="1" hangingPunct="1">
              <a:spcBef>
                <a:spcPct val="0"/>
              </a:spcBef>
            </a:pPr>
            <a:r>
              <a:rPr lang="en-US" altLang="en-US" b="0" baseline="0" dirty="0" smtClean="0"/>
              <a:t>	- Double checks that both players have their backs to their goalie (facing the correct direction)</a:t>
            </a:r>
          </a:p>
          <a:p>
            <a:pPr eaLnBrk="1" hangingPunct="1">
              <a:spcBef>
                <a:spcPct val="0"/>
              </a:spcBef>
            </a:pPr>
            <a:r>
              <a:rPr lang="en-US" altLang="en-US" b="0" baseline="0" dirty="0" smtClean="0"/>
              <a:t>	- Gives “down” command</a:t>
            </a:r>
          </a:p>
          <a:p>
            <a:pPr eaLnBrk="1" hangingPunct="1">
              <a:spcBef>
                <a:spcPct val="0"/>
              </a:spcBef>
            </a:pPr>
            <a:r>
              <a:rPr lang="en-US" altLang="en-US" b="0" baseline="0" dirty="0" smtClean="0"/>
              <a:t>	- Gives “set” command when players are motionless and settled (players cannot move after set)</a:t>
            </a:r>
          </a:p>
          <a:p>
            <a:pPr eaLnBrk="1" hangingPunct="1">
              <a:spcBef>
                <a:spcPct val="0"/>
              </a:spcBef>
            </a:pPr>
            <a:r>
              <a:rPr lang="en-US" altLang="en-US" b="0" baseline="0" dirty="0" smtClean="0"/>
              <a:t>	- Sounds whistle and focuses on the face-off action</a:t>
            </a:r>
          </a:p>
          <a:p>
            <a:pPr eaLnBrk="1" hangingPunct="1">
              <a:spcBef>
                <a:spcPct val="0"/>
              </a:spcBef>
            </a:pPr>
            <a:endParaRPr lang="en-US" altLang="en-US" b="0" baseline="0" dirty="0" smtClean="0"/>
          </a:p>
          <a:p>
            <a:pPr eaLnBrk="1" hangingPunct="1">
              <a:spcBef>
                <a:spcPct val="0"/>
              </a:spcBef>
            </a:pPr>
            <a:r>
              <a:rPr lang="en-US" altLang="en-US" b="1" baseline="0" dirty="0" smtClean="0"/>
              <a:t>Bench Side Wing Official</a:t>
            </a:r>
            <a:endParaRPr lang="en-US" altLang="en-US" b="0" baseline="0" dirty="0" smtClean="0"/>
          </a:p>
          <a:p>
            <a:pPr eaLnBrk="1" hangingPunct="1">
              <a:spcBef>
                <a:spcPct val="0"/>
              </a:spcBef>
            </a:pPr>
            <a:r>
              <a:rPr lang="en-US" altLang="en-US" b="0" baseline="0" dirty="0" smtClean="0"/>
              <a:t>	- Take a position roughly 5 yards into the field at end of wing line</a:t>
            </a:r>
          </a:p>
          <a:p>
            <a:pPr eaLnBrk="1" hangingPunct="1">
              <a:spcBef>
                <a:spcPct val="0"/>
              </a:spcBef>
            </a:pPr>
            <a:r>
              <a:rPr lang="en-US" altLang="en-US" b="0" baseline="0" dirty="0" smtClean="0"/>
              <a:t>	- Alerts partner of any man-down situation (there is no longer a “hot” player on the wing during a man-down face-off, the wing should be empty)</a:t>
            </a:r>
          </a:p>
          <a:p>
            <a:pPr eaLnBrk="1" hangingPunct="1">
              <a:spcBef>
                <a:spcPct val="0"/>
              </a:spcBef>
            </a:pPr>
            <a:r>
              <a:rPr lang="en-US" altLang="en-US" b="0" baseline="0" dirty="0" smtClean="0"/>
              <a:t>	- Gives “wait” signal while field is not set</a:t>
            </a:r>
          </a:p>
          <a:p>
            <a:pPr eaLnBrk="1" hangingPunct="1">
              <a:spcBef>
                <a:spcPct val="0"/>
              </a:spcBef>
            </a:pPr>
            <a:r>
              <a:rPr lang="en-US" altLang="en-US" b="0" baseline="0" dirty="0" smtClean="0"/>
              <a:t>	- Gives “ready” signal after getting the same signal from the far side wing official</a:t>
            </a:r>
          </a:p>
          <a:p>
            <a:pPr eaLnBrk="1" hangingPunct="1">
              <a:spcBef>
                <a:spcPct val="0"/>
              </a:spcBef>
            </a:pPr>
            <a:r>
              <a:rPr lang="en-US" altLang="en-US" b="0" baseline="0" dirty="0" smtClean="0"/>
              <a:t>	- Watches for wing midfielders leaving too soon and for interference after the whistle</a:t>
            </a:r>
          </a:p>
          <a:p>
            <a:pPr eaLnBrk="1" hangingPunct="1">
              <a:spcBef>
                <a:spcPct val="0"/>
              </a:spcBef>
            </a:pPr>
            <a:endParaRPr lang="en-US" altLang="en-US" b="0" baseline="0" dirty="0" smtClean="0"/>
          </a:p>
          <a:p>
            <a:pPr eaLnBrk="1" hangingPunct="1">
              <a:spcBef>
                <a:spcPct val="0"/>
              </a:spcBef>
            </a:pPr>
            <a:r>
              <a:rPr lang="en-US" altLang="en-US" b="1" baseline="0" dirty="0" smtClean="0"/>
              <a:t>Far Side Wing Official</a:t>
            </a:r>
            <a:endParaRPr lang="en-US" altLang="en-US"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0" baseline="0" dirty="0" smtClean="0"/>
              <a:t>	- Take a position roughly 5 yards into the field at end of wing line</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1" baseline="0" dirty="0" smtClean="0"/>
              <a:t>	</a:t>
            </a:r>
            <a:r>
              <a:rPr lang="en-US" altLang="en-US" b="0" baseline="0" dirty="0" smtClean="0"/>
              <a:t>- Gives “wait” signal while field is not set</a:t>
            </a:r>
          </a:p>
          <a:p>
            <a:pPr eaLnBrk="1" hangingPunct="1">
              <a:spcBef>
                <a:spcPct val="0"/>
              </a:spcBef>
            </a:pPr>
            <a:r>
              <a:rPr lang="en-US" altLang="en-US" b="1" baseline="0" dirty="0" smtClean="0"/>
              <a:t>	- </a:t>
            </a:r>
            <a:r>
              <a:rPr lang="en-US" altLang="en-US" b="0" baseline="0" dirty="0" smtClean="0"/>
              <a:t>Gives “ready” signal to the bench side wing official once field is set</a:t>
            </a:r>
          </a:p>
          <a:p>
            <a:pPr eaLnBrk="1" hangingPunct="1">
              <a:spcBef>
                <a:spcPct val="0"/>
              </a:spcBef>
            </a:pPr>
            <a:r>
              <a:rPr lang="en-US" altLang="en-US" b="0" baseline="0" dirty="0" smtClean="0"/>
              <a:t>	- Watches for wing midfielders leaving too soon and for interference after the whistle</a:t>
            </a:r>
            <a:endParaRPr lang="en-US" altLang="en-US" b="1" baseline="0" dirty="0" smtClean="0"/>
          </a:p>
          <a:p>
            <a:endParaRPr lang="en-US" altLang="en-US" sz="1200" b="0" dirty="0" smtClean="0">
              <a:solidFill>
                <a:schemeClr val="tx1"/>
              </a:solidFill>
              <a:latin typeface="+mn-lt"/>
            </a:endParaRPr>
          </a:p>
          <a:p>
            <a:r>
              <a:rPr lang="en-US" altLang="en-US" sz="1200" b="1" dirty="0" smtClean="0">
                <a:solidFill>
                  <a:schemeClr val="tx1"/>
                </a:solidFill>
                <a:latin typeface="+mn-lt"/>
              </a:rPr>
              <a:t>NOTE:</a:t>
            </a:r>
            <a:r>
              <a:rPr lang="en-US" altLang="en-US" sz="1200" b="1" baseline="0" dirty="0" smtClean="0">
                <a:solidFill>
                  <a:schemeClr val="tx1"/>
                </a:solidFill>
                <a:latin typeface="+mn-lt"/>
              </a:rPr>
              <a:t> </a:t>
            </a:r>
            <a:r>
              <a:rPr lang="en-US" altLang="en-US" sz="1200" b="0" dirty="0" smtClean="0">
                <a:solidFill>
                  <a:srgbClr val="000000"/>
                </a:solidFill>
                <a:latin typeface="+mn-lt"/>
              </a:rPr>
              <a:t>The Single</a:t>
            </a:r>
            <a:r>
              <a:rPr lang="en-US" altLang="en-US" sz="1200" b="0" baseline="0" dirty="0" smtClean="0">
                <a:solidFill>
                  <a:srgbClr val="000000"/>
                </a:solidFill>
                <a:latin typeface="+mn-lt"/>
              </a:rPr>
              <a:t> has the count once possession is gained. All officials should echo the possession call and then the Single should start the count.</a:t>
            </a:r>
            <a:endParaRPr lang="en-US" altLang="en-US" sz="12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75A679A4-F09C-44BB-804F-E5FAFB0A514C}" type="slidenum">
              <a:rPr lang="en-US" smtClean="0"/>
              <a:t>9</a:t>
            </a:fld>
            <a:endParaRPr lang="en-US"/>
          </a:p>
        </p:txBody>
      </p:sp>
    </p:spTree>
    <p:extLst>
      <p:ext uri="{BB962C8B-B14F-4D97-AF65-F5344CB8AC3E}">
        <p14:creationId xmlns:p14="http://schemas.microsoft.com/office/powerpoint/2010/main" val="159909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Face-Off</a:t>
            </a:r>
            <a:r>
              <a:rPr lang="en-US" altLang="en-US" b="1" baseline="0" dirty="0" smtClean="0"/>
              <a:t> Official</a:t>
            </a:r>
            <a:endParaRPr lang="en-US" altLang="en-US" b="0" baseline="0" dirty="0" smtClean="0"/>
          </a:p>
          <a:p>
            <a:pPr eaLnBrk="1" hangingPunct="1">
              <a:spcBef>
                <a:spcPct val="0"/>
              </a:spcBef>
            </a:pPr>
            <a:r>
              <a:rPr lang="en-US" altLang="en-US" b="0" baseline="0" dirty="0" smtClean="0"/>
              <a:t>	- Places ball on ground and looks to bench side Wing for “ready” signal</a:t>
            </a:r>
          </a:p>
          <a:p>
            <a:pPr eaLnBrk="1" hangingPunct="1">
              <a:spcBef>
                <a:spcPct val="0"/>
              </a:spcBef>
            </a:pPr>
            <a:r>
              <a:rPr lang="en-US" altLang="en-US" b="0" baseline="0" dirty="0" smtClean="0"/>
              <a:t>	- Double checks that both players have their backs to their goalie (facing the correct direction)</a:t>
            </a:r>
          </a:p>
          <a:p>
            <a:pPr eaLnBrk="1" hangingPunct="1">
              <a:spcBef>
                <a:spcPct val="0"/>
              </a:spcBef>
            </a:pPr>
            <a:r>
              <a:rPr lang="en-US" altLang="en-US" b="0" baseline="0" dirty="0" smtClean="0"/>
              <a:t>	- Gives “down” command</a:t>
            </a:r>
          </a:p>
          <a:p>
            <a:pPr eaLnBrk="1" hangingPunct="1">
              <a:spcBef>
                <a:spcPct val="0"/>
              </a:spcBef>
            </a:pPr>
            <a:r>
              <a:rPr lang="en-US" altLang="en-US" b="0" baseline="0" dirty="0" smtClean="0"/>
              <a:t>	- Gives “set” command when players are motionless and settled (players cannot move after set)</a:t>
            </a:r>
          </a:p>
          <a:p>
            <a:pPr eaLnBrk="1" hangingPunct="1">
              <a:spcBef>
                <a:spcPct val="0"/>
              </a:spcBef>
            </a:pPr>
            <a:r>
              <a:rPr lang="en-US" altLang="en-US" b="0" baseline="0" dirty="0" smtClean="0"/>
              <a:t>	- Sounds whistle and focuses on the face-off action</a:t>
            </a:r>
          </a:p>
          <a:p>
            <a:pPr eaLnBrk="1" hangingPunct="1">
              <a:spcBef>
                <a:spcPct val="0"/>
              </a:spcBef>
            </a:pPr>
            <a:endParaRPr lang="en-US" altLang="en-US"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NOTE:</a:t>
            </a:r>
            <a:r>
              <a:rPr lang="en-US" b="0" baseline="0" dirty="0" smtClean="0"/>
              <a:t> The Face-Off official </a:t>
            </a:r>
            <a:r>
              <a:rPr lang="en-US" baseline="0" dirty="0" smtClean="0"/>
              <a:t>must work to stay outside of the developing play. Keep your eyes on the play while getting to position.</a:t>
            </a:r>
            <a:endParaRPr lang="en-US" altLang="en-US" b="0" baseline="0" dirty="0" smtClean="0"/>
          </a:p>
          <a:p>
            <a:pPr eaLnBrk="1" hangingPunct="1">
              <a:spcBef>
                <a:spcPct val="0"/>
              </a:spcBef>
            </a:pPr>
            <a:endParaRPr lang="en-US" altLang="en-US" b="0" baseline="0" dirty="0" smtClean="0"/>
          </a:p>
          <a:p>
            <a:pPr eaLnBrk="1" hangingPunct="1">
              <a:spcBef>
                <a:spcPct val="0"/>
              </a:spcBef>
            </a:pPr>
            <a:r>
              <a:rPr lang="en-US" altLang="en-US" b="1" baseline="0" dirty="0" smtClean="0"/>
              <a:t>Wing Official</a:t>
            </a:r>
            <a:endParaRPr lang="en-US" altLang="en-US" b="0" baseline="0" dirty="0" smtClean="0"/>
          </a:p>
          <a:p>
            <a:pPr eaLnBrk="1" hangingPunct="1">
              <a:spcBef>
                <a:spcPct val="0"/>
              </a:spcBef>
            </a:pPr>
            <a:r>
              <a:rPr lang="en-US" altLang="en-US" b="0" baseline="0" dirty="0" smtClean="0"/>
              <a:t>	- Take a position roughly 5 yards into the field at end of wing line</a:t>
            </a:r>
          </a:p>
          <a:p>
            <a:pPr eaLnBrk="1" hangingPunct="1">
              <a:spcBef>
                <a:spcPct val="0"/>
              </a:spcBef>
            </a:pPr>
            <a:r>
              <a:rPr lang="en-US" altLang="en-US" b="0" baseline="0" dirty="0" smtClean="0"/>
              <a:t>	- Alerts partner of any man-down situation (there is no longer a “hot” player on the wing during a man-down face-off, the wing should be empty)</a:t>
            </a:r>
          </a:p>
          <a:p>
            <a:pPr eaLnBrk="1" hangingPunct="1">
              <a:spcBef>
                <a:spcPct val="0"/>
              </a:spcBef>
            </a:pPr>
            <a:r>
              <a:rPr lang="en-US" altLang="en-US" b="0" baseline="0" dirty="0" smtClean="0"/>
              <a:t>	- Gives “wait” signal while field is not set</a:t>
            </a:r>
          </a:p>
          <a:p>
            <a:pPr eaLnBrk="1" hangingPunct="1">
              <a:spcBef>
                <a:spcPct val="0"/>
              </a:spcBef>
            </a:pPr>
            <a:r>
              <a:rPr lang="en-US" altLang="en-US" b="0" baseline="0" dirty="0" smtClean="0"/>
              <a:t>	- Gives “ready” signal when field is set</a:t>
            </a:r>
          </a:p>
          <a:p>
            <a:pPr eaLnBrk="1" hangingPunct="1">
              <a:spcBef>
                <a:spcPct val="0"/>
              </a:spcBef>
            </a:pPr>
            <a:r>
              <a:rPr lang="en-US" altLang="en-US" b="0" baseline="0" dirty="0" smtClean="0"/>
              <a:t>	- Watches for wing midfielders leaving too soon and for interference after the whistle</a:t>
            </a:r>
          </a:p>
          <a:p>
            <a:endParaRPr lang="en-US" altLang="en-US" sz="1200" b="0" dirty="0" smtClean="0">
              <a:solidFill>
                <a:schemeClr val="tx1"/>
              </a:solidFill>
              <a:latin typeface="+mn-lt"/>
            </a:endParaRPr>
          </a:p>
          <a:p>
            <a:r>
              <a:rPr lang="en-US" altLang="en-US" sz="1200" b="1" dirty="0" smtClean="0">
                <a:solidFill>
                  <a:schemeClr val="tx1"/>
                </a:solidFill>
                <a:latin typeface="+mn-lt"/>
              </a:rPr>
              <a:t>NOTE:</a:t>
            </a:r>
            <a:r>
              <a:rPr lang="en-US" altLang="en-US" sz="1200" b="1" baseline="0" dirty="0" smtClean="0">
                <a:solidFill>
                  <a:schemeClr val="tx1"/>
                </a:solidFill>
                <a:latin typeface="+mn-lt"/>
              </a:rPr>
              <a:t> </a:t>
            </a:r>
            <a:r>
              <a:rPr lang="en-US" altLang="en-US" sz="1200" b="0" dirty="0" smtClean="0">
                <a:solidFill>
                  <a:srgbClr val="000000"/>
                </a:solidFill>
                <a:latin typeface="+mn-lt"/>
              </a:rPr>
              <a:t>The Trail</a:t>
            </a:r>
            <a:r>
              <a:rPr lang="en-US" altLang="en-US" sz="1200" b="0" baseline="0" dirty="0" smtClean="0">
                <a:solidFill>
                  <a:srgbClr val="000000"/>
                </a:solidFill>
                <a:latin typeface="+mn-lt"/>
              </a:rPr>
              <a:t> official (W on this slide) has the </a:t>
            </a:r>
            <a:r>
              <a:rPr lang="en-US" altLang="en-US" sz="1200" dirty="0" smtClean="0">
                <a:solidFill>
                  <a:srgbClr val="000000"/>
                </a:solidFill>
                <a:latin typeface="+mn-lt"/>
              </a:rPr>
              <a:t>initial count after possession - whether 10 or 20 (NFHS) or 30 (NCAA). This allows</a:t>
            </a:r>
            <a:r>
              <a:rPr lang="en-US" altLang="en-US" sz="1200" baseline="0" dirty="0" smtClean="0">
                <a:solidFill>
                  <a:srgbClr val="000000"/>
                </a:solidFill>
                <a:latin typeface="+mn-lt"/>
              </a:rPr>
              <a:t> the Lead official to get to the goal without worrying about the count.</a:t>
            </a:r>
            <a:endParaRPr lang="en-US" dirty="0" smtClean="0"/>
          </a:p>
          <a:p>
            <a:endParaRPr lang="en-US" dirty="0" smtClean="0"/>
          </a:p>
          <a:p>
            <a:pPr eaLnBrk="1" hangingPunct="1">
              <a:spcBef>
                <a:spcPct val="0"/>
              </a:spcBef>
            </a:pPr>
            <a:r>
              <a:rPr lang="en-US" altLang="en-US" b="1" baseline="0" dirty="0" smtClean="0"/>
              <a:t>Bench Side Wing Official</a:t>
            </a:r>
            <a:endParaRPr lang="en-US" altLang="en-US" b="0" baseline="0" dirty="0" smtClean="0"/>
          </a:p>
          <a:p>
            <a:pPr eaLnBrk="1" hangingPunct="1">
              <a:spcBef>
                <a:spcPct val="0"/>
              </a:spcBef>
            </a:pPr>
            <a:r>
              <a:rPr lang="en-US" altLang="en-US" b="0" baseline="0" dirty="0" smtClean="0"/>
              <a:t>	- Take a position roughly 5 yards into the field at end of wing line</a:t>
            </a:r>
          </a:p>
          <a:p>
            <a:pPr eaLnBrk="1" hangingPunct="1">
              <a:spcBef>
                <a:spcPct val="0"/>
              </a:spcBef>
            </a:pPr>
            <a:r>
              <a:rPr lang="en-US" altLang="en-US" b="0" baseline="0" dirty="0" smtClean="0"/>
              <a:t>	- Alerts partner of any man-down situation (there is no longer a “hot” player on the wing during a man-down face-off, the wing should be empty)</a:t>
            </a:r>
          </a:p>
          <a:p>
            <a:pPr eaLnBrk="1" hangingPunct="1">
              <a:spcBef>
                <a:spcPct val="0"/>
              </a:spcBef>
            </a:pPr>
            <a:r>
              <a:rPr lang="en-US" altLang="en-US" b="0" baseline="0" dirty="0" smtClean="0"/>
              <a:t>	- Gives “wait” signal while field is not set</a:t>
            </a:r>
          </a:p>
          <a:p>
            <a:pPr eaLnBrk="1" hangingPunct="1">
              <a:spcBef>
                <a:spcPct val="0"/>
              </a:spcBef>
            </a:pPr>
            <a:r>
              <a:rPr lang="en-US" altLang="en-US" b="0" baseline="0" dirty="0" smtClean="0"/>
              <a:t>	- Gives “ready” signal after getting the same signal from the far side wing official</a:t>
            </a:r>
          </a:p>
          <a:p>
            <a:pPr eaLnBrk="1" hangingPunct="1">
              <a:spcBef>
                <a:spcPct val="0"/>
              </a:spcBef>
            </a:pPr>
            <a:r>
              <a:rPr lang="en-US" altLang="en-US" b="0" baseline="0" dirty="0" smtClean="0"/>
              <a:t>	- Watches for wing midfielders leaving too soon and for interference after the whistle</a:t>
            </a:r>
          </a:p>
          <a:p>
            <a:pPr eaLnBrk="1" hangingPunct="1">
              <a:spcBef>
                <a:spcPct val="0"/>
              </a:spcBef>
            </a:pPr>
            <a:endParaRPr lang="en-US" altLang="en-US" b="0" baseline="0" dirty="0" smtClean="0"/>
          </a:p>
          <a:p>
            <a:pPr eaLnBrk="1" hangingPunct="1">
              <a:spcBef>
                <a:spcPct val="0"/>
              </a:spcBef>
            </a:pPr>
            <a:r>
              <a:rPr lang="en-US" altLang="en-US" b="1" baseline="0" dirty="0" smtClean="0"/>
              <a:t>Far Side Wing Official</a:t>
            </a:r>
            <a:endParaRPr lang="en-US" altLang="en-US"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0" baseline="0" dirty="0" smtClean="0"/>
              <a:t>	- Take a position roughly 5 yards into the field at end of wing line</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1" baseline="0" dirty="0" smtClean="0"/>
              <a:t>	</a:t>
            </a:r>
            <a:r>
              <a:rPr lang="en-US" altLang="en-US" b="0" baseline="0" dirty="0" smtClean="0"/>
              <a:t>- Gives “wait” signal while field is not set</a:t>
            </a:r>
          </a:p>
          <a:p>
            <a:pPr eaLnBrk="1" hangingPunct="1">
              <a:spcBef>
                <a:spcPct val="0"/>
              </a:spcBef>
            </a:pPr>
            <a:r>
              <a:rPr lang="en-US" altLang="en-US" b="1" baseline="0" dirty="0" smtClean="0"/>
              <a:t>	- </a:t>
            </a:r>
            <a:r>
              <a:rPr lang="en-US" altLang="en-US" b="0" baseline="0" dirty="0" smtClean="0"/>
              <a:t>Gives “ready” signal to the bench side wing official once field is set</a:t>
            </a:r>
          </a:p>
          <a:p>
            <a:pPr eaLnBrk="1" hangingPunct="1">
              <a:spcBef>
                <a:spcPct val="0"/>
              </a:spcBef>
            </a:pPr>
            <a:r>
              <a:rPr lang="en-US" altLang="en-US" b="0" baseline="0" dirty="0" smtClean="0"/>
              <a:t>	- Watches for wing midfielders leaving too soon and for interference after the whistle</a:t>
            </a:r>
            <a:endParaRPr lang="en-US" altLang="en-US" b="1" baseline="0" dirty="0" smtClean="0"/>
          </a:p>
          <a:p>
            <a:endParaRPr lang="en-US" altLang="en-US" sz="1200" b="0" dirty="0" smtClean="0">
              <a:solidFill>
                <a:schemeClr val="tx1"/>
              </a:solidFill>
              <a:latin typeface="+mn-lt"/>
            </a:endParaRPr>
          </a:p>
          <a:p>
            <a:r>
              <a:rPr lang="en-US" altLang="en-US" sz="1200" b="1" dirty="0" smtClean="0">
                <a:solidFill>
                  <a:schemeClr val="tx1"/>
                </a:solidFill>
                <a:latin typeface="+mn-lt"/>
              </a:rPr>
              <a:t>NOTE:</a:t>
            </a:r>
            <a:r>
              <a:rPr lang="en-US" altLang="en-US" sz="1200" b="1" baseline="0" dirty="0" smtClean="0">
                <a:solidFill>
                  <a:schemeClr val="tx1"/>
                </a:solidFill>
                <a:latin typeface="+mn-lt"/>
              </a:rPr>
              <a:t> </a:t>
            </a:r>
            <a:r>
              <a:rPr lang="en-US" altLang="en-US" sz="1200" b="0" dirty="0" smtClean="0">
                <a:solidFill>
                  <a:srgbClr val="000000"/>
                </a:solidFill>
                <a:latin typeface="+mn-lt"/>
              </a:rPr>
              <a:t>The Single</a:t>
            </a:r>
            <a:r>
              <a:rPr lang="en-US" altLang="en-US" sz="1200" b="0" baseline="0" dirty="0" smtClean="0">
                <a:solidFill>
                  <a:srgbClr val="000000"/>
                </a:solidFill>
                <a:latin typeface="+mn-lt"/>
              </a:rPr>
              <a:t> has the count once possession is gained. All officials should echo the possession call and then the Single should start the count.</a:t>
            </a:r>
            <a:endParaRPr lang="en-US" altLang="en-US" sz="120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75A679A4-F09C-44BB-804F-E5FAFB0A514C}" type="slidenum">
              <a:rPr lang="en-US" smtClean="0"/>
              <a:t>10</a:t>
            </a:fld>
            <a:endParaRPr lang="en-US"/>
          </a:p>
        </p:txBody>
      </p:sp>
    </p:spTree>
    <p:extLst>
      <p:ext uri="{BB962C8B-B14F-4D97-AF65-F5344CB8AC3E}">
        <p14:creationId xmlns:p14="http://schemas.microsoft.com/office/powerpoint/2010/main" val="376420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All of these</a:t>
            </a:r>
            <a:r>
              <a:rPr lang="en-US" b="0" baseline="0" dirty="0" smtClean="0"/>
              <a:t> images show a different illegal face-off position. At lower levels of play it may be permissible to tell the players what to fix if they are lined up incorrectly. At higher levels of play you should not spend an excessive amount of time correcting the positioning. Stand the players up and turn the ball over to the opposing team. Inform the coach what the problem was if he asks at the next available opportunity.</a:t>
            </a:r>
            <a:endParaRPr lang="en-US" b="0" dirty="0" smtClean="0"/>
          </a:p>
          <a:p>
            <a:endParaRPr lang="en-US" b="1" dirty="0" smtClean="0"/>
          </a:p>
          <a:p>
            <a:r>
              <a:rPr lang="en-US" b="1" dirty="0" smtClean="0"/>
              <a:t>Image 1</a:t>
            </a:r>
            <a:r>
              <a:rPr lang="en-US" b="1" baseline="0" dirty="0" smtClean="0"/>
              <a:t> </a:t>
            </a:r>
            <a:r>
              <a:rPr lang="en-US" baseline="0" dirty="0" smtClean="0"/>
              <a:t>– Players cannot face-off left-handed</a:t>
            </a:r>
          </a:p>
          <a:p>
            <a:r>
              <a:rPr lang="en-US" baseline="0" dirty="0" smtClean="0"/>
              <a:t>	</a:t>
            </a:r>
            <a:r>
              <a:rPr lang="en-US" b="1" i="1" baseline="0" dirty="0" smtClean="0"/>
              <a:t>Historical note </a:t>
            </a:r>
            <a:r>
              <a:rPr lang="en-US" baseline="0" dirty="0" smtClean="0"/>
              <a:t>– the reason for this is because when the lacrosse rules were standardized in 1867 the crosses used back then only had one sidewall on the right side of the </a:t>
            </a:r>
            <a:r>
              <a:rPr lang="en-US" baseline="0" dirty="0" err="1" smtClean="0"/>
              <a:t>crosse</a:t>
            </a:r>
            <a:r>
              <a:rPr lang="en-US" baseline="0" dirty="0" smtClean="0"/>
              <a:t>. In order to face-off the players had to do so right-handed.</a:t>
            </a:r>
          </a:p>
          <a:p>
            <a:endParaRPr lang="en-US" baseline="0" dirty="0" smtClean="0"/>
          </a:p>
          <a:p>
            <a:r>
              <a:rPr lang="en-US" b="1" baseline="0" dirty="0" smtClean="0"/>
              <a:t>Image 2 </a:t>
            </a:r>
            <a:r>
              <a:rPr lang="en-US" baseline="0" dirty="0" smtClean="0"/>
              <a:t>– Hand on plastic and head of </a:t>
            </a:r>
            <a:r>
              <a:rPr lang="en-US" baseline="0" dirty="0" err="1" smtClean="0"/>
              <a:t>crosse</a:t>
            </a:r>
            <a:r>
              <a:rPr lang="en-US" baseline="0" dirty="0" smtClean="0"/>
              <a:t> leaning over the ball</a:t>
            </a:r>
          </a:p>
          <a:p>
            <a:r>
              <a:rPr lang="en-US" baseline="0" dirty="0" smtClean="0"/>
              <a:t>	- Leaning the head of the </a:t>
            </a:r>
            <a:r>
              <a:rPr lang="en-US" baseline="0" dirty="0" err="1" smtClean="0"/>
              <a:t>crosse</a:t>
            </a:r>
            <a:r>
              <a:rPr lang="en-US" baseline="0" dirty="0" smtClean="0"/>
              <a:t> over the ball is a significant advantage as there is less distance for the player leaning to get to the ball.</a:t>
            </a:r>
          </a:p>
          <a:p>
            <a:endParaRPr lang="en-US" baseline="0" dirty="0" smtClean="0"/>
          </a:p>
          <a:p>
            <a:r>
              <a:rPr lang="en-US" b="1" baseline="0" dirty="0" smtClean="0"/>
              <a:t>Image 3 </a:t>
            </a:r>
            <a:r>
              <a:rPr lang="en-US" baseline="0" dirty="0" smtClean="0"/>
              <a:t>– Hand on plastic and </a:t>
            </a:r>
            <a:r>
              <a:rPr lang="en-US" baseline="0" dirty="0" err="1" smtClean="0"/>
              <a:t>crosse</a:t>
            </a:r>
            <a:r>
              <a:rPr lang="en-US" baseline="0" dirty="0" smtClean="0"/>
              <a:t> is not lined up parallel to the center line</a:t>
            </a:r>
          </a:p>
          <a:p>
            <a:r>
              <a:rPr lang="en-US" baseline="0" dirty="0" smtClean="0"/>
              <a:t>	- The advantage here is that the player can more easily force his body into his opponent when not lined up evenly.</a:t>
            </a:r>
          </a:p>
          <a:p>
            <a:endParaRPr lang="en-US" baseline="0" dirty="0" smtClean="0"/>
          </a:p>
          <a:p>
            <a:r>
              <a:rPr lang="en-US" b="1" baseline="0" dirty="0" smtClean="0"/>
              <a:t>Image 4 </a:t>
            </a:r>
            <a:r>
              <a:rPr lang="en-US" baseline="0" dirty="0" smtClean="0"/>
              <a:t>– Hand on plastic</a:t>
            </a:r>
          </a:p>
          <a:p>
            <a:r>
              <a:rPr lang="en-US" baseline="0" dirty="0" smtClean="0"/>
              <a:t>	- The advantage here is that the hand on the plastic is closer to the ball, and requires less space to move the </a:t>
            </a:r>
            <a:r>
              <a:rPr lang="en-US" baseline="0" dirty="0" err="1" smtClean="0"/>
              <a:t>crosse</a:t>
            </a:r>
            <a:r>
              <a:rPr lang="en-US" baseline="0" dirty="0" smtClean="0"/>
              <a:t> forward, and there is a greater chance the player can use his fingers to grab or direct the ball.</a:t>
            </a:r>
          </a:p>
          <a:p>
            <a:endParaRPr lang="en-US" baseline="0" dirty="0" smtClean="0"/>
          </a:p>
          <a:p>
            <a:r>
              <a:rPr lang="en-US" b="1" baseline="0" dirty="0" smtClean="0"/>
              <a:t>Image 5 </a:t>
            </a:r>
            <a:r>
              <a:rPr lang="en-US" baseline="0" dirty="0" smtClean="0"/>
              <a:t>– Bottom </a:t>
            </a:r>
            <a:r>
              <a:rPr lang="en-US" baseline="0" dirty="0" err="1" smtClean="0"/>
              <a:t>crosse</a:t>
            </a:r>
            <a:r>
              <a:rPr lang="en-US" baseline="0" dirty="0" smtClean="0"/>
              <a:t> is does not have the back of the head facing the ball</a:t>
            </a:r>
          </a:p>
          <a:p>
            <a:r>
              <a:rPr lang="en-US" baseline="0" dirty="0" smtClean="0"/>
              <a:t>	- Simply an illegal position. The back of the </a:t>
            </a:r>
            <a:r>
              <a:rPr lang="en-US" baseline="0" dirty="0" err="1" smtClean="0"/>
              <a:t>crosse</a:t>
            </a:r>
            <a:r>
              <a:rPr lang="en-US" baseline="0" dirty="0" smtClean="0"/>
              <a:t> should face the ball with no strings or parts of the pocket touching the ball or center line.</a:t>
            </a:r>
          </a:p>
          <a:p>
            <a:endParaRPr lang="en-US" baseline="0" dirty="0" smtClean="0"/>
          </a:p>
          <a:p>
            <a:r>
              <a:rPr lang="en-US" b="1" baseline="0" dirty="0" smtClean="0"/>
              <a:t>Image 6 </a:t>
            </a:r>
            <a:r>
              <a:rPr lang="en-US" baseline="0" dirty="0" smtClean="0"/>
              <a:t>– Head of </a:t>
            </a:r>
            <a:r>
              <a:rPr lang="en-US" baseline="0" dirty="0" err="1" smtClean="0"/>
              <a:t>crosse</a:t>
            </a:r>
            <a:r>
              <a:rPr lang="en-US" baseline="0" dirty="0" smtClean="0"/>
              <a:t> is not centered on the ball</a:t>
            </a:r>
          </a:p>
          <a:p>
            <a:r>
              <a:rPr lang="en-US" baseline="0" dirty="0" smtClean="0"/>
              <a:t>	- When the crosses are not lined up the one off the ball has a greater advantage when using speed moves like pushing the ball down the line, or hopping the ball to block the opponent’s clamp.</a:t>
            </a:r>
          </a:p>
          <a:p>
            <a:endParaRPr lang="en-US" baseline="0" dirty="0" smtClean="0"/>
          </a:p>
          <a:p>
            <a:r>
              <a:rPr lang="en-US" b="1" baseline="0" dirty="0" smtClean="0"/>
              <a:t>Image 7 </a:t>
            </a:r>
            <a:r>
              <a:rPr lang="en-US" baseline="0" dirty="0" smtClean="0"/>
              <a:t>– Crosse is touching the ball</a:t>
            </a:r>
          </a:p>
          <a:p>
            <a:r>
              <a:rPr lang="en-US" baseline="0" dirty="0" smtClean="0"/>
              <a:t>	- Immediate turnover. Touching the ball might move the ball and the </a:t>
            </a:r>
            <a:r>
              <a:rPr lang="en-US" baseline="0" dirty="0" err="1" smtClean="0"/>
              <a:t>crosse</a:t>
            </a:r>
            <a:r>
              <a:rPr lang="en-US" baseline="0" dirty="0" smtClean="0"/>
              <a:t> must also touch the line if this happens. Resetting the ball takes too much time.</a:t>
            </a:r>
          </a:p>
          <a:p>
            <a:endParaRPr lang="en-US" dirty="0"/>
          </a:p>
        </p:txBody>
      </p:sp>
      <p:sp>
        <p:nvSpPr>
          <p:cNvPr id="4" name="Slide Number Placeholder 3"/>
          <p:cNvSpPr>
            <a:spLocks noGrp="1"/>
          </p:cNvSpPr>
          <p:nvPr>
            <p:ph type="sldNum" sz="quarter" idx="10"/>
          </p:nvPr>
        </p:nvSpPr>
        <p:spPr/>
        <p:txBody>
          <a:bodyPr/>
          <a:lstStyle/>
          <a:p>
            <a:fld id="{75A679A4-F09C-44BB-804F-E5FAFB0A514C}" type="slidenum">
              <a:rPr lang="en-US" smtClean="0"/>
              <a:t>11</a:t>
            </a:fld>
            <a:endParaRPr lang="en-US"/>
          </a:p>
        </p:txBody>
      </p:sp>
    </p:spTree>
    <p:extLst>
      <p:ext uri="{BB962C8B-B14F-4D97-AF65-F5344CB8AC3E}">
        <p14:creationId xmlns:p14="http://schemas.microsoft.com/office/powerpoint/2010/main" val="137314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4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smtClean="0">
                <a:solidFill>
                  <a:schemeClr val="tx2"/>
                </a:solidFill>
                <a:effectLst>
                  <a:outerShdw blurRad="38100" dist="38100" dir="2700000" algn="tl">
                    <a:srgbClr val="000000">
                      <a:alpha val="43137"/>
                    </a:srgbClr>
                  </a:outerShdw>
                </a:effectLst>
              </a:rPr>
              <a:t>Click to Edit Master Style</a:t>
            </a:r>
          </a:p>
        </p:txBody>
      </p:sp>
    </p:spTree>
    <p:extLst>
      <p:ext uri="{BB962C8B-B14F-4D97-AF65-F5344CB8AC3E}">
        <p14:creationId xmlns:p14="http://schemas.microsoft.com/office/powerpoint/2010/main" val="189325484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el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Content Placeholder 5"/>
          <p:cNvSpPr>
            <a:spLocks noGrp="1"/>
          </p:cNvSpPr>
          <p:nvPr>
            <p:ph sz="quarter" idx="4"/>
          </p:nvPr>
        </p:nvSpPr>
        <p:spPr>
          <a:xfrm>
            <a:off x="457200" y="1524000"/>
            <a:ext cx="4041775" cy="4602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Content Placeholder 69"/>
          <p:cNvPicPr>
            <a:picLocks noChangeAspect="1"/>
          </p:cNvPicPr>
          <p:nvPr userDrawn="1"/>
        </p:nvPicPr>
        <p:blipFill rotWithShape="1">
          <a:blip r:embed="rId2" cstate="email">
            <a:extLst>
              <a:ext uri="{28A0092B-C50C-407E-A947-70E740481C1C}">
                <a14:useLocalDpi xmlns:a14="http://schemas.microsoft.com/office/drawing/2010/main" val="0"/>
              </a:ext>
            </a:extLst>
          </a:blip>
          <a:srcRect l="50000"/>
          <a:stretch/>
        </p:blipFill>
        <p:spPr>
          <a:xfrm>
            <a:off x="4572000" y="1600200"/>
            <a:ext cx="3872453" cy="4525007"/>
          </a:xfrm>
          <a:prstGeom prst="rect">
            <a:avLst/>
          </a:prstGeom>
        </p:spPr>
      </p:pic>
      <p:sp>
        <p:nvSpPr>
          <p:cNvPr id="14" name="TextBox 13"/>
          <p:cNvSpPr txBox="1"/>
          <p:nvPr userDrawn="1"/>
        </p:nvSpPr>
        <p:spPr>
          <a:xfrm>
            <a:off x="5334000" y="5638800"/>
            <a:ext cx="1143000"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0070C0"/>
                </a:solidFill>
                <a:effectLst>
                  <a:outerShdw blurRad="76200" dist="50800" dir="5400000" algn="tl" rotWithShape="0">
                    <a:srgbClr val="000000">
                      <a:alpha val="65000"/>
                    </a:srgbClr>
                  </a:outerShdw>
                </a:effectLst>
              </a:rPr>
              <a:t>VISITOR</a:t>
            </a:r>
            <a:endParaRPr lang="en-US" sz="2000" b="1" cap="none" spc="50" dirty="0">
              <a:ln w="11430"/>
              <a:solidFill>
                <a:srgbClr val="0070C0"/>
              </a:solidFill>
              <a:effectLst>
                <a:outerShdw blurRad="76200" dist="50800" dir="5400000" algn="tl" rotWithShape="0">
                  <a:srgbClr val="000000">
                    <a:alpha val="65000"/>
                  </a:srgbClr>
                </a:outerShdw>
              </a:effectLst>
            </a:endParaRPr>
          </a:p>
        </p:txBody>
      </p:sp>
      <p:sp>
        <p:nvSpPr>
          <p:cNvPr id="15" name="TextBox 14"/>
          <p:cNvSpPr txBox="1"/>
          <p:nvPr userDrawn="1"/>
        </p:nvSpPr>
        <p:spPr>
          <a:xfrm>
            <a:off x="5324475" y="5989329"/>
            <a:ext cx="1143000"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solidFill>
                  <a:srgbClr val="0070C0"/>
                </a:solidFill>
                <a:effectLst>
                  <a:outerShdw blurRad="76200" dist="50800" dir="5400000" algn="tl" rotWithShape="0">
                    <a:srgbClr val="000000">
                      <a:alpha val="65000"/>
                    </a:srgbClr>
                  </a:outerShdw>
                </a:effectLst>
              </a:rPr>
              <a:t>O</a:t>
            </a:r>
            <a:r>
              <a:rPr lang="en-US" sz="1600" b="1" cap="none" spc="50" baseline="0" dirty="0" smtClean="0">
                <a:ln w="11430"/>
                <a:solidFill>
                  <a:srgbClr val="0070C0"/>
                </a:solidFill>
                <a:effectLst>
                  <a:outerShdw blurRad="76200" dist="50800" dir="5400000" algn="tl" rotWithShape="0">
                    <a:srgbClr val="000000">
                      <a:alpha val="65000"/>
                    </a:srgbClr>
                  </a:outerShdw>
                </a:effectLst>
              </a:rPr>
              <a:t> O O O O</a:t>
            </a:r>
            <a:endParaRPr lang="en-US" sz="1600" b="1" cap="none"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149190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54791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24000"/>
            <a:ext cx="82296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7614980"/>
      </p:ext>
    </p:extLst>
  </p:cSld>
  <p:clrMapOvr>
    <a:masterClrMapping/>
  </p:clrMapOvr>
  <p:transition xmlns:p14="http://schemas.microsoft.com/office/powerpoint/2010/mai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122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smtClean="0">
                <a:solidFill>
                  <a:schemeClr val="tx2"/>
                </a:solidFill>
                <a:effectLst>
                  <a:outerShdw blurRad="38100" dist="38100" dir="2700000" algn="tl">
                    <a:srgbClr val="000000">
                      <a:alpha val="43137"/>
                    </a:srgbClr>
                  </a:outerShdw>
                </a:effectLst>
              </a:rPr>
              <a:t>click to edit master style</a:t>
            </a:r>
          </a:p>
        </p:txBody>
      </p:sp>
    </p:spTree>
    <p:extLst>
      <p:ext uri="{BB962C8B-B14F-4D97-AF65-F5344CB8AC3E}">
        <p14:creationId xmlns:p14="http://schemas.microsoft.com/office/powerpoint/2010/main" val="6366009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smtClean="0">
                <a:solidFill>
                  <a:schemeClr val="tx2"/>
                </a:solidFill>
                <a:effectLst>
                  <a:outerShdw blurRad="38100" dist="38100" dir="2700000" algn="tl">
                    <a:srgbClr val="000000">
                      <a:alpha val="43137"/>
                    </a:srgbClr>
                  </a:outerShdw>
                </a:effectLst>
              </a:rPr>
              <a:t>Click to Edit Master Style</a:t>
            </a:r>
          </a:p>
        </p:txBody>
      </p:sp>
    </p:spTree>
    <p:extLst>
      <p:ext uri="{BB962C8B-B14F-4D97-AF65-F5344CB8AC3E}">
        <p14:creationId xmlns:p14="http://schemas.microsoft.com/office/powerpoint/2010/main" val="35901973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e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8"/>
          <p:cNvSpPr>
            <a:spLocks noGrp="1"/>
          </p:cNvSpPr>
          <p:nvPr>
            <p:ph type="body" sz="quarter" idx="10" hasCustomPrompt="1"/>
          </p:nvPr>
        </p:nvSpPr>
        <p:spPr>
          <a:xfrm>
            <a:off x="5181600" y="5257800"/>
            <a:ext cx="2176272" cy="340242"/>
          </a:xfrm>
          <a:prstGeom prst="roundRect">
            <a:avLst/>
          </a:prstGeom>
          <a:solidFill>
            <a:schemeClr val="bg1">
              <a:lumMod val="75000"/>
              <a:alpha val="75000"/>
            </a:schemeClr>
          </a:solidFill>
          <a:ln w="38100">
            <a:solidFill>
              <a:srgbClr val="FFFF00"/>
            </a:solidFill>
          </a:ln>
          <a:effectLst>
            <a:outerShdw blurRad="40005" dist="20320" dir="5400000" algn="ctr" rotWithShape="0">
              <a:srgbClr val="000000">
                <a:alpha val="38000"/>
              </a:srgbClr>
            </a:outerShdw>
          </a:effectLst>
        </p:spPr>
        <p:txBody>
          <a:bodyPr anchor="ctr" anchorCtr="0">
            <a:normAutofit/>
          </a:bodyPr>
          <a:lstStyle>
            <a:lvl1pPr marL="0" indent="0">
              <a:buNone/>
              <a:defRPr sz="1600" b="1" baseline="0"/>
            </a:lvl1pPr>
          </a:lstStyle>
          <a:p>
            <a:pPr lvl="0"/>
            <a:r>
              <a:rPr lang="en-US" dirty="0" smtClean="0"/>
              <a:t>Manual Page #</a:t>
            </a:r>
            <a:endParaRPr lang="en-US" dirty="0"/>
          </a:p>
        </p:txBody>
      </p:sp>
      <p:sp>
        <p:nvSpPr>
          <p:cNvPr id="7" name="Text Placeholder 6"/>
          <p:cNvSpPr>
            <a:spLocks noGrp="1"/>
          </p:cNvSpPr>
          <p:nvPr>
            <p:ph type="body" sz="quarter" idx="11" hasCustomPrompt="1"/>
          </p:nvPr>
        </p:nvSpPr>
        <p:spPr>
          <a:xfrm>
            <a:off x="228600" y="5029200"/>
            <a:ext cx="3200400" cy="457200"/>
          </a:xfrm>
          <a:prstGeom prst="roundRect">
            <a:avLst/>
          </a:prstGeom>
          <a:solidFill>
            <a:schemeClr val="bg1">
              <a:lumMod val="75000"/>
              <a:alpha val="75000"/>
            </a:schemeClr>
          </a:solidFill>
          <a:ln w="38100">
            <a:solidFill>
              <a:srgbClr val="FF0000"/>
            </a:solidFill>
          </a:ln>
          <a:effectLst>
            <a:outerShdw blurRad="40005" dist="20320" dir="5400000" algn="ctr" rotWithShape="0">
              <a:schemeClr val="tx1">
                <a:alpha val="38000"/>
              </a:schemeClr>
            </a:outerShdw>
          </a:effectLst>
        </p:spPr>
        <p:txBody>
          <a:bodyPr anchor="ctr" anchorCtr="0">
            <a:normAutofit/>
          </a:bodyPr>
          <a:lstStyle>
            <a:lvl1pPr marL="0" indent="0">
              <a:buNone/>
              <a:defRPr sz="2000" b="1" baseline="0"/>
            </a:lvl1pPr>
          </a:lstStyle>
          <a:p>
            <a:pPr lvl="0"/>
            <a:r>
              <a:rPr lang="en-US" dirty="0" smtClean="0"/>
              <a:t>Important Thing</a:t>
            </a:r>
            <a:endParaRPr lang="en-US" dirty="0"/>
          </a:p>
        </p:txBody>
      </p:sp>
      <p:sp>
        <p:nvSpPr>
          <p:cNvPr id="8" name="Text Placeholder 8"/>
          <p:cNvSpPr>
            <a:spLocks noGrp="1"/>
          </p:cNvSpPr>
          <p:nvPr>
            <p:ph type="body" sz="quarter" idx="12" hasCustomPrompt="1"/>
          </p:nvPr>
        </p:nvSpPr>
        <p:spPr>
          <a:xfrm>
            <a:off x="5334000" y="2743200"/>
            <a:ext cx="3124200" cy="1219200"/>
          </a:xfrm>
          <a:prstGeom prst="roundRect">
            <a:avLst/>
          </a:prstGeom>
          <a:solidFill>
            <a:schemeClr val="bg1">
              <a:lumMod val="75000"/>
              <a:alpha val="75000"/>
            </a:schemeClr>
          </a:solidFill>
          <a:ln w="38100">
            <a:solidFill>
              <a:srgbClr val="FFFF00"/>
            </a:solidFill>
          </a:ln>
          <a:effectLst>
            <a:outerShdw blurRad="40005" dist="20320" dir="5400000" algn="ctr" rotWithShape="0">
              <a:srgbClr val="000000">
                <a:alpha val="38000"/>
              </a:srgbClr>
            </a:outerShdw>
          </a:effectLst>
        </p:spPr>
        <p:txBody>
          <a:bodyPr anchor="ctr" anchorCtr="0">
            <a:normAutofit/>
          </a:bodyPr>
          <a:lstStyle>
            <a:lvl1pPr marL="0" indent="0">
              <a:buNone/>
              <a:defRPr sz="1600" b="1" baseline="0"/>
            </a:lvl1pPr>
          </a:lstStyle>
          <a:p>
            <a:pPr lvl="0"/>
            <a:r>
              <a:rPr lang="en-US" dirty="0" smtClean="0"/>
              <a:t>In-slide note </a:t>
            </a:r>
            <a:endParaRPr lang="en-US" dirty="0"/>
          </a:p>
        </p:txBody>
      </p:sp>
      <p:sp>
        <p:nvSpPr>
          <p:cNvPr id="4" name="SmartArt Placeholder 3"/>
          <p:cNvSpPr>
            <a:spLocks noGrp="1"/>
          </p:cNvSpPr>
          <p:nvPr>
            <p:ph type="dgm" sz="quarter" idx="13" hasCustomPrompt="1"/>
          </p:nvPr>
        </p:nvSpPr>
        <p:spPr>
          <a:xfrm>
            <a:off x="2133600" y="1676400"/>
            <a:ext cx="838200" cy="838200"/>
          </a:xfrm>
          <a:prstGeom prst="ellipse">
            <a:avLst/>
          </a:prstGeom>
          <a:solidFill>
            <a:srgbClr val="FFFF00">
              <a:alpha val="50000"/>
            </a:srgbClr>
          </a:solidFill>
          <a:ln w="38100">
            <a:solidFill>
              <a:schemeClr val="bg1">
                <a:lumMod val="50000"/>
              </a:schemeClr>
            </a:solidFill>
          </a:ln>
        </p:spPr>
        <p:txBody>
          <a:bodyPr/>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38268754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0" y="1524000"/>
            <a:ext cx="41148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57200" y="1524000"/>
            <a:ext cx="38100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99653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057400" y="2895600"/>
            <a:ext cx="5257800" cy="2819400"/>
          </a:xfrm>
          <a:prstGeom prst="rect">
            <a:avLst/>
          </a:prstGeom>
        </p:spPr>
        <p:txBody>
          <a:bodyPr/>
          <a:lstStyle>
            <a:lvl1pPr marL="0" indent="0" algn="ctr">
              <a:buNone/>
              <a:defRPr sz="6000" b="1">
                <a:solidFill>
                  <a:schemeClr val="bg1"/>
                </a:solidFill>
                <a:effectLst>
                  <a:outerShdw blurRad="38100" dist="38100" dir="2700000" algn="tl">
                    <a:srgbClr val="000000">
                      <a:alpha val="43137"/>
                    </a:srgbClr>
                  </a:outerShdw>
                </a:effectLst>
              </a:defRPr>
            </a:lvl1pPr>
          </a:lstStyle>
          <a:p>
            <a:pPr lvl="0"/>
            <a:r>
              <a:rPr lang="en-US" sz="6000" b="1" dirty="0" smtClean="0"/>
              <a:t>Title</a:t>
            </a:r>
            <a:endParaRPr lang="en-US" dirty="0"/>
          </a:p>
        </p:txBody>
      </p:sp>
    </p:spTree>
    <p:extLst>
      <p:ext uri="{BB962C8B-B14F-4D97-AF65-F5344CB8AC3E}">
        <p14:creationId xmlns:p14="http://schemas.microsoft.com/office/powerpoint/2010/main" val="162582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3532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76725"/>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b="1" dirty="0" smtClean="0">
                <a:solidFill>
                  <a:schemeClr val="tx2"/>
                </a:solidFill>
                <a:effectLst>
                  <a:outerShdw blurRad="38100" dist="38100" dir="2700000" algn="tl">
                    <a:srgbClr val="000000">
                      <a:alpha val="43137"/>
                    </a:srgbClr>
                  </a:outerShdw>
                </a:effectLst>
              </a:rPr>
              <a:t>click to edit master style</a:t>
            </a:r>
          </a:p>
        </p:txBody>
      </p:sp>
    </p:spTree>
    <p:extLst>
      <p:ext uri="{BB962C8B-B14F-4D97-AF65-F5344CB8AC3E}">
        <p14:creationId xmlns:p14="http://schemas.microsoft.com/office/powerpoint/2010/main" val="7205868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457200" y="1600200"/>
            <a:ext cx="8229600" cy="4572000"/>
          </a:xfrm>
        </p:spPr>
        <p:txBody>
          <a:bodyPr/>
          <a:lstStyle/>
          <a:p>
            <a:r>
              <a:rPr lang="en-US" smtClean="0"/>
              <a:t>Click icon to add picture</a:t>
            </a:r>
            <a:endParaRPr lang="en-US"/>
          </a:p>
        </p:txBody>
      </p:sp>
    </p:spTree>
    <p:extLst>
      <p:ext uri="{BB962C8B-B14F-4D97-AF65-F5344CB8AC3E}">
        <p14:creationId xmlns:p14="http://schemas.microsoft.com/office/powerpoint/2010/main" val="18237104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ip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48200" y="2108775"/>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2"/>
          <p:cNvSpPr>
            <a:spLocks noGrp="1"/>
          </p:cNvSpPr>
          <p:nvPr>
            <p:ph type="pic" idx="1"/>
          </p:nvPr>
        </p:nvSpPr>
        <p:spPr>
          <a:xfrm>
            <a:off x="457200" y="2580994"/>
            <a:ext cx="4038600" cy="267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Box 9"/>
          <p:cNvSpPr txBox="1"/>
          <p:nvPr userDrawn="1"/>
        </p:nvSpPr>
        <p:spPr>
          <a:xfrm>
            <a:off x="457200" y="1143000"/>
            <a:ext cx="8229600" cy="707886"/>
          </a:xfrm>
          <a:prstGeom prst="rect">
            <a:avLst/>
          </a:prstGeom>
          <a:noFill/>
        </p:spPr>
        <p:txBody>
          <a:bodyPr wrap="square" rtlCol="0" anchor="ctr">
            <a:spAutoFit/>
          </a:bodyPr>
          <a:lstStyle/>
          <a:p>
            <a:pPr marL="0" indent="0" algn="ctr">
              <a:buNone/>
            </a:pPr>
            <a:r>
              <a:rPr lang="en-US" sz="4000" b="1" i="1" u="sng" spc="0" baseline="0" dirty="0" smtClean="0">
                <a:solidFill>
                  <a:srgbClr val="FF0000"/>
                </a:solidFill>
                <a:effectLst>
                  <a:outerShdw blurRad="38100" dist="38100" dir="2700000" algn="tl">
                    <a:srgbClr val="000000">
                      <a:alpha val="43137"/>
                    </a:srgbClr>
                  </a:outerShdw>
                </a:effectLst>
                <a:uFill>
                  <a:solidFill>
                    <a:srgbClr val="FF0000"/>
                  </a:solidFill>
                </a:uFill>
              </a:rPr>
              <a:t>KEY TIPS</a:t>
            </a:r>
          </a:p>
        </p:txBody>
      </p:sp>
    </p:spTree>
    <p:extLst>
      <p:ext uri="{BB962C8B-B14F-4D97-AF65-F5344CB8AC3E}">
        <p14:creationId xmlns:p14="http://schemas.microsoft.com/office/powerpoint/2010/main" val="17202891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25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Tips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57200" y="2108775"/>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457200" y="1143000"/>
            <a:ext cx="8229600" cy="707886"/>
          </a:xfrm>
          <a:prstGeom prst="rect">
            <a:avLst/>
          </a:prstGeom>
          <a:noFill/>
        </p:spPr>
        <p:txBody>
          <a:bodyPr wrap="square" rtlCol="0" anchor="ctr">
            <a:spAutoFit/>
          </a:bodyPr>
          <a:lstStyle/>
          <a:p>
            <a:pPr marL="0" indent="0" algn="ctr">
              <a:buNone/>
            </a:pPr>
            <a:r>
              <a:rPr lang="en-US" sz="4000" b="1" i="1" u="sng" spc="0" baseline="0" dirty="0" smtClean="0">
                <a:solidFill>
                  <a:srgbClr val="FF0000"/>
                </a:solidFill>
                <a:effectLst>
                  <a:outerShdw blurRad="38100" dist="38100" dir="2700000" algn="tl">
                    <a:srgbClr val="000000">
                      <a:alpha val="43137"/>
                    </a:srgbClr>
                  </a:outerShdw>
                </a:effectLst>
                <a:uFill>
                  <a:solidFill>
                    <a:srgbClr val="FF0000"/>
                  </a:solidFill>
                </a:uFill>
              </a:rPr>
              <a:t>KEY TIPS</a:t>
            </a:r>
          </a:p>
        </p:txBody>
      </p:sp>
      <p:sp>
        <p:nvSpPr>
          <p:cNvPr id="10" name="Picture Placeholder 2"/>
          <p:cNvSpPr>
            <a:spLocks noGrp="1"/>
          </p:cNvSpPr>
          <p:nvPr>
            <p:ph type="pic" idx="1"/>
          </p:nvPr>
        </p:nvSpPr>
        <p:spPr>
          <a:xfrm>
            <a:off x="4648200" y="2580994"/>
            <a:ext cx="4038600" cy="267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475882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25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ips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457200" y="1143000"/>
            <a:ext cx="8229600" cy="707886"/>
          </a:xfrm>
          <a:prstGeom prst="rect">
            <a:avLst/>
          </a:prstGeom>
          <a:noFill/>
        </p:spPr>
        <p:txBody>
          <a:bodyPr wrap="square" rtlCol="0" anchor="ctr">
            <a:spAutoFit/>
          </a:bodyPr>
          <a:lstStyle/>
          <a:p>
            <a:pPr marL="0" indent="0" algn="ctr">
              <a:buNone/>
            </a:pPr>
            <a:r>
              <a:rPr lang="en-US" sz="4000" b="1" i="1" u="sng" spc="0" baseline="0" dirty="0" smtClean="0">
                <a:solidFill>
                  <a:srgbClr val="FF0000"/>
                </a:solidFill>
                <a:effectLst>
                  <a:outerShdw blurRad="38100" dist="38100" dir="2700000" algn="tl">
                    <a:srgbClr val="000000">
                      <a:alpha val="43137"/>
                    </a:srgbClr>
                  </a:outerShdw>
                </a:effectLst>
                <a:uFill>
                  <a:solidFill>
                    <a:srgbClr val="FF0000"/>
                  </a:solidFill>
                </a:uFill>
              </a:rPr>
              <a:t>KEY TIPS</a:t>
            </a:r>
          </a:p>
        </p:txBody>
      </p:sp>
      <p:sp>
        <p:nvSpPr>
          <p:cNvPr id="5" name="Content Placeholder 4"/>
          <p:cNvSpPr>
            <a:spLocks noGrp="1"/>
          </p:cNvSpPr>
          <p:nvPr>
            <p:ph sz="quarter" idx="1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1365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Fie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Content Placeholder 6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9547" y="1600678"/>
            <a:ext cx="7744906" cy="4525007"/>
          </a:xfrm>
          <a:prstGeom prst="rect">
            <a:avLst/>
          </a:prstGeom>
        </p:spPr>
      </p:pic>
      <p:sp>
        <p:nvSpPr>
          <p:cNvPr id="3" name="TextBox 2"/>
          <p:cNvSpPr txBox="1"/>
          <p:nvPr userDrawn="1"/>
        </p:nvSpPr>
        <p:spPr>
          <a:xfrm>
            <a:off x="2679192" y="5638800"/>
            <a:ext cx="1143000"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FF0000"/>
                </a:solidFill>
                <a:effectLst>
                  <a:outerShdw blurRad="76200" dist="50800" dir="5400000" algn="tl" rotWithShape="0">
                    <a:srgbClr val="000000">
                      <a:alpha val="65000"/>
                    </a:srgbClr>
                  </a:outerShdw>
                </a:effectLst>
              </a:rPr>
              <a:t>HOME</a:t>
            </a:r>
            <a:endParaRPr lang="en-US" sz="2000" b="1" cap="none" spc="50" dirty="0">
              <a:ln w="11430"/>
              <a:solidFill>
                <a:srgbClr val="FF0000"/>
              </a:solidFill>
              <a:effectLst>
                <a:outerShdw blurRad="76200" dist="50800" dir="5400000" algn="tl" rotWithShape="0">
                  <a:srgbClr val="000000">
                    <a:alpha val="65000"/>
                  </a:srgbClr>
                </a:outerShdw>
              </a:effectLst>
            </a:endParaRPr>
          </a:p>
        </p:txBody>
      </p:sp>
      <p:sp>
        <p:nvSpPr>
          <p:cNvPr id="6" name="TextBox 5"/>
          <p:cNvSpPr txBox="1"/>
          <p:nvPr userDrawn="1"/>
        </p:nvSpPr>
        <p:spPr>
          <a:xfrm>
            <a:off x="5334000" y="5638800"/>
            <a:ext cx="1143000"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0070C0"/>
                </a:solidFill>
                <a:effectLst>
                  <a:outerShdw blurRad="76200" dist="50800" dir="5400000" algn="tl" rotWithShape="0">
                    <a:srgbClr val="000000">
                      <a:alpha val="65000"/>
                    </a:srgbClr>
                  </a:outerShdw>
                </a:effectLst>
              </a:rPr>
              <a:t>VISITOR</a:t>
            </a:r>
            <a:endParaRPr lang="en-US" sz="2000" b="1" cap="none" spc="50" dirty="0">
              <a:ln w="11430"/>
              <a:solidFill>
                <a:srgbClr val="0070C0"/>
              </a:solidFill>
              <a:effectLst>
                <a:outerShdw blurRad="76200" dist="50800" dir="5400000" algn="tl" rotWithShape="0">
                  <a:srgbClr val="000000">
                    <a:alpha val="65000"/>
                  </a:srgbClr>
                </a:outerShdw>
              </a:effectLst>
            </a:endParaRPr>
          </a:p>
        </p:txBody>
      </p:sp>
      <p:sp>
        <p:nvSpPr>
          <p:cNvPr id="13" name="TextBox 12"/>
          <p:cNvSpPr txBox="1"/>
          <p:nvPr userDrawn="1"/>
        </p:nvSpPr>
        <p:spPr>
          <a:xfrm>
            <a:off x="5324475" y="5989329"/>
            <a:ext cx="1143000"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solidFill>
                  <a:srgbClr val="0070C0"/>
                </a:solidFill>
                <a:effectLst>
                  <a:outerShdw blurRad="76200" dist="50800" dir="5400000" algn="tl" rotWithShape="0">
                    <a:srgbClr val="000000">
                      <a:alpha val="65000"/>
                    </a:srgbClr>
                  </a:outerShdw>
                </a:effectLst>
              </a:rPr>
              <a:t>O</a:t>
            </a:r>
            <a:r>
              <a:rPr lang="en-US" sz="1600" b="1" cap="none" spc="50" baseline="0" dirty="0" smtClean="0">
                <a:ln w="11430"/>
                <a:solidFill>
                  <a:srgbClr val="0070C0"/>
                </a:solidFill>
                <a:effectLst>
                  <a:outerShdw blurRad="76200" dist="50800" dir="5400000" algn="tl" rotWithShape="0">
                    <a:srgbClr val="000000">
                      <a:alpha val="65000"/>
                    </a:srgbClr>
                  </a:outerShdw>
                </a:effectLst>
              </a:rPr>
              <a:t> O O O O</a:t>
            </a:r>
            <a:endParaRPr lang="en-US" sz="1600" b="1" cap="none" spc="50" dirty="0">
              <a:ln w="11430"/>
              <a:solidFill>
                <a:srgbClr val="0070C0"/>
              </a:solidFill>
              <a:effectLst>
                <a:outerShdw blurRad="76200" dist="50800" dir="5400000" algn="tl" rotWithShape="0">
                  <a:srgbClr val="000000">
                    <a:alpha val="65000"/>
                  </a:srgbClr>
                </a:outerShdw>
              </a:effectLst>
            </a:endParaRPr>
          </a:p>
        </p:txBody>
      </p:sp>
      <p:sp>
        <p:nvSpPr>
          <p:cNvPr id="14" name="TextBox 13"/>
          <p:cNvSpPr txBox="1"/>
          <p:nvPr userDrawn="1"/>
        </p:nvSpPr>
        <p:spPr>
          <a:xfrm>
            <a:off x="2683954" y="5989329"/>
            <a:ext cx="1143000"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solidFill>
                  <a:srgbClr val="FF0000"/>
                </a:solidFill>
                <a:effectLst>
                  <a:outerShdw blurRad="76200" dist="50800" dir="5400000" algn="tl" rotWithShape="0">
                    <a:srgbClr val="000000">
                      <a:alpha val="65000"/>
                    </a:srgbClr>
                  </a:outerShdw>
                </a:effectLst>
              </a:rPr>
              <a:t>X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r>
              <a:rPr lang="en-US" sz="1600" b="1" cap="none" spc="50" dirty="0" smtClean="0">
                <a:ln w="11430"/>
                <a:solidFill>
                  <a:srgbClr val="FF0000"/>
                </a:solidFill>
                <a:effectLst>
                  <a:outerShdw blurRad="76200" dist="50800" dir="5400000" algn="tl" rotWithShape="0">
                    <a:srgbClr val="000000">
                      <a:alpha val="65000"/>
                    </a:srgbClr>
                  </a:outerShdw>
                </a:effectLst>
              </a:rPr>
              <a:t>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r>
              <a:rPr lang="en-US" sz="1600" b="1" cap="none" spc="50" dirty="0" smtClean="0">
                <a:ln w="11430"/>
                <a:solidFill>
                  <a:srgbClr val="FF0000"/>
                </a:solidFill>
                <a:effectLst>
                  <a:outerShdw blurRad="76200" dist="50800" dir="5400000" algn="tl" rotWithShape="0">
                    <a:srgbClr val="000000">
                      <a:alpha val="65000"/>
                    </a:srgbClr>
                  </a:outerShdw>
                </a:effectLst>
              </a:rPr>
              <a:t>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r>
              <a:rPr lang="en-US" sz="1600" b="1" cap="none" spc="50" dirty="0" smtClean="0">
                <a:ln w="11430"/>
                <a:solidFill>
                  <a:srgbClr val="FF0000"/>
                </a:solidFill>
                <a:effectLst>
                  <a:outerShdw blurRad="76200" dist="50800" dir="5400000" algn="tl" rotWithShape="0">
                    <a:srgbClr val="000000">
                      <a:alpha val="65000"/>
                    </a:srgbClr>
                  </a:outerShdw>
                </a:effectLst>
              </a:rPr>
              <a:t>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endParaRPr lang="en-US" sz="16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14980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eld Left">
    <p:spTree>
      <p:nvGrpSpPr>
        <p:cNvPr id="1" name=""/>
        <p:cNvGrpSpPr/>
        <p:nvPr/>
      </p:nvGrpSpPr>
      <p:grpSpPr>
        <a:xfrm>
          <a:off x="0" y="0"/>
          <a:ext cx="0" cy="0"/>
          <a:chOff x="0" y="0"/>
          <a:chExt cx="0" cy="0"/>
        </a:xfrm>
      </p:grpSpPr>
      <p:pic>
        <p:nvPicPr>
          <p:cNvPr id="12" name="Content Placeholder 69"/>
          <p:cNvPicPr>
            <a:picLocks noChangeAspect="1"/>
          </p:cNvPicPr>
          <p:nvPr userDrawn="1"/>
        </p:nvPicPr>
        <p:blipFill rotWithShape="1">
          <a:blip r:embed="rId2" cstate="email">
            <a:extLst>
              <a:ext uri="{28A0092B-C50C-407E-A947-70E740481C1C}">
                <a14:useLocalDpi xmlns:a14="http://schemas.microsoft.com/office/drawing/2010/main" val="0"/>
              </a:ext>
            </a:extLst>
          </a:blip>
          <a:srcRect r="49995"/>
          <a:stretch/>
        </p:blipFill>
        <p:spPr>
          <a:xfrm>
            <a:off x="699160" y="1600200"/>
            <a:ext cx="3872840" cy="4525007"/>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Content Placeholder 5"/>
          <p:cNvSpPr>
            <a:spLocks noGrp="1"/>
          </p:cNvSpPr>
          <p:nvPr>
            <p:ph sz="quarter" idx="4"/>
          </p:nvPr>
        </p:nvSpPr>
        <p:spPr>
          <a:xfrm>
            <a:off x="4645025" y="1524000"/>
            <a:ext cx="4041775" cy="4602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userDrawn="1"/>
        </p:nvSpPr>
        <p:spPr>
          <a:xfrm>
            <a:off x="2679192" y="5638800"/>
            <a:ext cx="1143000"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FF0000"/>
                </a:solidFill>
                <a:effectLst>
                  <a:outerShdw blurRad="76200" dist="50800" dir="5400000" algn="tl" rotWithShape="0">
                    <a:srgbClr val="000000">
                      <a:alpha val="65000"/>
                    </a:srgbClr>
                  </a:outerShdw>
                </a:effectLst>
              </a:rPr>
              <a:t>HOME</a:t>
            </a:r>
            <a:endParaRPr lang="en-US" sz="2000" b="1" cap="none" spc="50" dirty="0">
              <a:ln w="11430"/>
              <a:solidFill>
                <a:srgbClr val="FF0000"/>
              </a:solidFill>
              <a:effectLst>
                <a:outerShdw blurRad="76200" dist="50800" dir="5400000" algn="tl" rotWithShape="0">
                  <a:srgbClr val="000000">
                    <a:alpha val="65000"/>
                  </a:srgbClr>
                </a:outerShdw>
              </a:effectLst>
            </a:endParaRPr>
          </a:p>
        </p:txBody>
      </p:sp>
      <p:sp>
        <p:nvSpPr>
          <p:cNvPr id="15" name="TextBox 14"/>
          <p:cNvSpPr txBox="1"/>
          <p:nvPr userDrawn="1"/>
        </p:nvSpPr>
        <p:spPr>
          <a:xfrm>
            <a:off x="2683954" y="5989329"/>
            <a:ext cx="1143000" cy="3385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solidFill>
                  <a:srgbClr val="FF0000"/>
                </a:solidFill>
                <a:effectLst>
                  <a:outerShdw blurRad="76200" dist="50800" dir="5400000" algn="tl" rotWithShape="0">
                    <a:srgbClr val="000000">
                      <a:alpha val="65000"/>
                    </a:srgbClr>
                  </a:outerShdw>
                </a:effectLst>
              </a:rPr>
              <a:t>X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r>
              <a:rPr lang="en-US" sz="1600" b="1" cap="none" spc="50" dirty="0" smtClean="0">
                <a:ln w="11430"/>
                <a:solidFill>
                  <a:srgbClr val="FF0000"/>
                </a:solidFill>
                <a:effectLst>
                  <a:outerShdw blurRad="76200" dist="50800" dir="5400000" algn="tl" rotWithShape="0">
                    <a:srgbClr val="000000">
                      <a:alpha val="65000"/>
                    </a:srgbClr>
                  </a:outerShdw>
                </a:effectLst>
              </a:rPr>
              <a:t>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r>
              <a:rPr lang="en-US" sz="1600" b="1" cap="none" spc="50" dirty="0" smtClean="0">
                <a:ln w="11430"/>
                <a:solidFill>
                  <a:srgbClr val="FF0000"/>
                </a:solidFill>
                <a:effectLst>
                  <a:outerShdw blurRad="76200" dist="50800" dir="5400000" algn="tl" rotWithShape="0">
                    <a:srgbClr val="000000">
                      <a:alpha val="65000"/>
                    </a:srgbClr>
                  </a:outerShdw>
                </a:effectLst>
              </a:rPr>
              <a:t>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r>
              <a:rPr lang="en-US" sz="1600" b="1" cap="none" spc="50" dirty="0" smtClean="0">
                <a:ln w="11430"/>
                <a:solidFill>
                  <a:srgbClr val="FF0000"/>
                </a:solidFill>
                <a:effectLst>
                  <a:outerShdw blurRad="76200" dist="50800" dir="5400000" algn="tl" rotWithShape="0">
                    <a:srgbClr val="000000">
                      <a:alpha val="65000"/>
                    </a:srgbClr>
                  </a:outerShdw>
                </a:effectLst>
              </a:rPr>
              <a:t> </a:t>
            </a:r>
            <a:r>
              <a:rPr lang="en-US" sz="1600" b="1" cap="none" spc="50" dirty="0" err="1" smtClean="0">
                <a:ln w="11430"/>
                <a:solidFill>
                  <a:srgbClr val="FF0000"/>
                </a:solidFill>
                <a:effectLst>
                  <a:outerShdw blurRad="76200" dist="50800" dir="5400000" algn="tl" rotWithShape="0">
                    <a:srgbClr val="000000">
                      <a:alpha val="65000"/>
                    </a:srgbClr>
                  </a:outerShdw>
                </a:effectLst>
              </a:rPr>
              <a:t>X</a:t>
            </a:r>
            <a:endParaRPr lang="en-US" sz="16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924478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2.xml"/><Relationship Id="rId3"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9151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72" r:id="rId13"/>
    <p:sldLayoutId id="2147483673" r:id="rId14"/>
    <p:sldLayoutId id="2147483674" r:id="rId15"/>
    <p:sldLayoutId id="2147483675" r:id="rId16"/>
    <p:sldLayoutId id="2147483677" r:id="rId17"/>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u="none"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185046"/>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wmf"/><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2.wdp"/><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microsoft.com/office/2007/relationships/hdphoto" Target="../media/hdphoto3.wdp"/><Relationship Id="rId9" Type="http://schemas.openxmlformats.org/officeDocument/2006/relationships/image" Target="../media/image29.png"/><Relationship Id="rId10" Type="http://schemas.microsoft.com/office/2007/relationships/hdphoto" Target="../media/hdphoto4.wdp"/><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g"/><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4.png"/><Relationship Id="rId5"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hyperlink" Target="mailto:officials@uslacross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Three-Person</a:t>
            </a:r>
          </a:p>
          <a:p>
            <a:r>
              <a:rPr lang="en-US" dirty="0" smtClean="0"/>
              <a:t>Mechanics</a:t>
            </a:r>
            <a:endParaRPr lang="en-US" dirty="0"/>
          </a:p>
        </p:txBody>
      </p:sp>
    </p:spTree>
    <p:extLst>
      <p:ext uri="{BB962C8B-B14F-4D97-AF65-F5344CB8AC3E}">
        <p14:creationId xmlns:p14="http://schemas.microsoft.com/office/powerpoint/2010/main" val="37929865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Comes Toward F/O</a:t>
            </a:r>
            <a:endParaRPr lang="en-US" dirty="0"/>
          </a:p>
        </p:txBody>
      </p:sp>
      <p:sp>
        <p:nvSpPr>
          <p:cNvPr id="4" name="TextBox 3"/>
          <p:cNvSpPr txBox="1"/>
          <p:nvPr/>
        </p:nvSpPr>
        <p:spPr>
          <a:xfrm>
            <a:off x="5223933" y="4235222"/>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5" name="TextBox 4"/>
          <p:cNvSpPr txBox="1"/>
          <p:nvPr/>
        </p:nvSpPr>
        <p:spPr>
          <a:xfrm>
            <a:off x="3886200" y="3657600"/>
            <a:ext cx="8763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F/O</a:t>
            </a:r>
            <a:endParaRPr lang="en-US" sz="2400" b="1" spc="50" dirty="0">
              <a:ln w="11430"/>
              <a:effectLst>
                <a:outerShdw blurRad="76200" dist="50800" dir="5400000" algn="tl" rotWithShape="0">
                  <a:srgbClr val="000000">
                    <a:alpha val="65000"/>
                  </a:srgbClr>
                </a:outerShdw>
              </a:effectLst>
            </a:endParaRPr>
          </a:p>
        </p:txBody>
      </p:sp>
      <p:sp>
        <p:nvSpPr>
          <p:cNvPr id="6" name="TextBox 5"/>
          <p:cNvSpPr txBox="1"/>
          <p:nvPr/>
        </p:nvSpPr>
        <p:spPr>
          <a:xfrm>
            <a:off x="4004179" y="3667125"/>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7" name="TextBox 6"/>
          <p:cNvSpPr txBox="1"/>
          <p:nvPr/>
        </p:nvSpPr>
        <p:spPr>
          <a:xfrm>
            <a:off x="5270420" y="4235222"/>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
        <p:nvSpPr>
          <p:cNvPr id="9" name="Oval 8"/>
          <p:cNvSpPr/>
          <p:nvPr/>
        </p:nvSpPr>
        <p:spPr>
          <a:xfrm>
            <a:off x="4457262" y="3505200"/>
            <a:ext cx="267138" cy="26713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20</a:t>
            </a:r>
            <a:endParaRPr lang="en-US" sz="1600" b="1" dirty="0"/>
          </a:p>
        </p:txBody>
      </p:sp>
      <p:sp>
        <p:nvSpPr>
          <p:cNvPr id="19" name="TextBox 18"/>
          <p:cNvSpPr txBox="1"/>
          <p:nvPr/>
        </p:nvSpPr>
        <p:spPr>
          <a:xfrm>
            <a:off x="3422612" y="2465688"/>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20" name="TextBox 19"/>
          <p:cNvSpPr txBox="1"/>
          <p:nvPr/>
        </p:nvSpPr>
        <p:spPr>
          <a:xfrm>
            <a:off x="3471133" y="2438400"/>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S</a:t>
            </a:r>
          </a:p>
        </p:txBody>
      </p:sp>
    </p:spTree>
    <p:extLst>
      <p:ext uri="{BB962C8B-B14F-4D97-AF65-F5344CB8AC3E}">
        <p14:creationId xmlns:p14="http://schemas.microsoft.com/office/powerpoint/2010/main" val="26973893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4.72222E-6 -1.3321E-6 L -0.1467 0.176 " pathEditMode="relative" rAng="0" ptsTypes="AA">
                                      <p:cBhvr>
                                        <p:cTn id="33" dur="2000" fill="hold"/>
                                        <p:tgtEl>
                                          <p:spTgt spid="6"/>
                                        </p:tgtEl>
                                        <p:attrNameLst>
                                          <p:attrName>ppt_x</p:attrName>
                                          <p:attrName>ppt_y</p:attrName>
                                        </p:attrNameLst>
                                      </p:cBhvr>
                                      <p:rCtr x="-7344" y="8788"/>
                                    </p:animMotion>
                                  </p:childTnLst>
                                </p:cTn>
                              </p:par>
                              <p:par>
                                <p:cTn id="34" presetID="36" presetClass="path" presetSubtype="0" accel="50000" decel="50000" fill="hold" grpId="1" nodeType="withEffect">
                                  <p:stCondLst>
                                    <p:cond delay="0"/>
                                  </p:stCondLst>
                                  <p:childTnLst>
                                    <p:animMotion origin="layout" path="M -4.72222E-6 -4.44444E-6 L -4.72222E-6 0.05625 C -4.72222E-6 0.08125 -0.02621 0.1125 -0.04739 0.1125 L -0.09461 0.1125 " pathEditMode="relative" rAng="0" ptsTypes="FfFF">
                                      <p:cBhvr>
                                        <p:cTn id="35" dur="2000" fill="hold"/>
                                        <p:tgtEl>
                                          <p:spTgt spid="7"/>
                                        </p:tgtEl>
                                        <p:attrNameLst>
                                          <p:attrName>ppt_x</p:attrName>
                                          <p:attrName>ppt_y</p:attrName>
                                        </p:attrNameLst>
                                      </p:cBhvr>
                                      <p:rCtr x="-4740" y="5625"/>
                                    </p:animMotion>
                                  </p:childTnLst>
                                </p:cTn>
                              </p:par>
                              <p:par>
                                <p:cTn id="36" presetID="42" presetClass="path" presetSubtype="0" accel="50000" decel="50000" fill="hold" grpId="0" nodeType="withEffect">
                                  <p:stCondLst>
                                    <p:cond delay="0"/>
                                  </p:stCondLst>
                                  <p:childTnLst>
                                    <p:animMotion origin="layout" path="M -3.33333E-6 -4.75486E-6 L -0.19375 0.04718 " pathEditMode="relative" rAng="0" ptsTypes="AA">
                                      <p:cBhvr>
                                        <p:cTn id="37" dur="2000" fill="hold"/>
                                        <p:tgtEl>
                                          <p:spTgt spid="9"/>
                                        </p:tgtEl>
                                        <p:attrNameLst>
                                          <p:attrName>ppt_x</p:attrName>
                                          <p:attrName>ppt_y</p:attrName>
                                        </p:attrNameLst>
                                      </p:cBhvr>
                                      <p:rCtr x="-9687" y="2359"/>
                                    </p:animMotion>
                                  </p:childTnLst>
                                </p:cTn>
                              </p:par>
                              <p:par>
                                <p:cTn id="38" presetID="42" presetClass="path" presetSubtype="0" accel="50000" decel="50000" fill="hold" grpId="1" nodeType="withEffect">
                                  <p:stCondLst>
                                    <p:cond delay="0"/>
                                  </p:stCondLst>
                                  <p:childTnLst>
                                    <p:animMotion origin="layout" path="M -2.77778E-7 -4.07031E-7 L -0.20642 0.05527 " pathEditMode="relative" rAng="0" ptsTypes="AA">
                                      <p:cBhvr>
                                        <p:cTn id="39" dur="2000" fill="hold"/>
                                        <p:tgtEl>
                                          <p:spTgt spid="20"/>
                                        </p:tgtEl>
                                        <p:attrNameLst>
                                          <p:attrName>ppt_x</p:attrName>
                                          <p:attrName>ppt_y</p:attrName>
                                        </p:attrNameLst>
                                      </p:cBhvr>
                                      <p:rCtr x="-10330" y="2752"/>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0.19375 0.04718 L -0.23541 -0.04162 " pathEditMode="relative" rAng="0" ptsTypes="AA">
                                      <p:cBhvr>
                                        <p:cTn id="43" dur="2000" fill="hold"/>
                                        <p:tgtEl>
                                          <p:spTgt spid="9"/>
                                        </p:tgtEl>
                                        <p:attrNameLst>
                                          <p:attrName>ppt_x</p:attrName>
                                          <p:attrName>ppt_y</p:attrName>
                                        </p:attrNameLst>
                                      </p:cBhvr>
                                      <p:rCtr x="-2083" y="-4440"/>
                                    </p:animMotion>
                                  </p:childTnLst>
                                </p:cTn>
                              </p:par>
                              <p:par>
                                <p:cTn id="44" presetID="42" presetClass="path" presetSubtype="0" accel="50000" decel="50000" fill="hold" grpId="2" nodeType="withEffect">
                                  <p:stCondLst>
                                    <p:cond delay="0"/>
                                  </p:stCondLst>
                                  <p:childTnLst>
                                    <p:animMotion origin="layout" path="M -0.1467 0.176 L -0.26336 0.03168 " pathEditMode="relative" rAng="0" ptsTypes="AA">
                                      <p:cBhvr>
                                        <p:cTn id="45" dur="2000" fill="hold"/>
                                        <p:tgtEl>
                                          <p:spTgt spid="6"/>
                                        </p:tgtEl>
                                        <p:attrNameLst>
                                          <p:attrName>ppt_x</p:attrName>
                                          <p:attrName>ppt_y</p:attrName>
                                        </p:attrNameLst>
                                      </p:cBhvr>
                                      <p:rCtr x="-5833" y="-7216"/>
                                    </p:animMotion>
                                  </p:childTnLst>
                                </p:cTn>
                              </p:par>
                              <p:par>
                                <p:cTn id="46" presetID="42" presetClass="path" presetSubtype="0" accel="50000" decel="50000" fill="hold" grpId="2" nodeType="withEffect">
                                  <p:stCondLst>
                                    <p:cond delay="0"/>
                                  </p:stCondLst>
                                  <p:childTnLst>
                                    <p:animMotion origin="layout" path="M -0.20642 0.05527 L -0.14809 -0.02243 " pathEditMode="relative" rAng="0" ptsTypes="AA">
                                      <p:cBhvr>
                                        <p:cTn id="47" dur="2000" fill="hold"/>
                                        <p:tgtEl>
                                          <p:spTgt spid="20"/>
                                        </p:tgtEl>
                                        <p:attrNameLst>
                                          <p:attrName>ppt_x</p:attrName>
                                          <p:attrName>ppt_y</p:attrName>
                                        </p:attrNameLst>
                                      </p:cBhvr>
                                      <p:rCtr x="2917" y="-3885"/>
                                    </p:animMotion>
                                  </p:childTnLst>
                                </p:cTn>
                              </p:par>
                              <p:par>
                                <p:cTn id="48" presetID="36" presetClass="path" presetSubtype="0" accel="50000" decel="50000" fill="hold" grpId="2" nodeType="withEffect">
                                  <p:stCondLst>
                                    <p:cond delay="0"/>
                                  </p:stCondLst>
                                  <p:childTnLst>
                                    <p:animMotion origin="layout" path="M -0.21806 0.025 L -0.21806 0.06875 C -0.21806 0.08797 -0.18455 0.1125 -0.15678 0.1125 L -0.09462 0.1125 " pathEditMode="relative" rAng="0" ptsTypes="FfFF">
                                      <p:cBhvr>
                                        <p:cTn id="49" dur="2000" spd="-100000" fill="hold"/>
                                        <p:tgtEl>
                                          <p:spTgt spid="7"/>
                                        </p:tgtEl>
                                        <p:attrNameLst>
                                          <p:attrName>ppt_x</p:attrName>
                                          <p:attrName>ppt_y</p:attrName>
                                        </p:attrNameLst>
                                      </p:cBhvr>
                                      <p:rCtr x="6163"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6" grpId="2"/>
      <p:bldP spid="7" grpId="0"/>
      <p:bldP spid="7" grpId="1"/>
      <p:bldP spid="7" grpId="2"/>
      <p:bldP spid="9" grpId="0" animBg="1"/>
      <p:bldP spid="9" grpId="1" animBg="1"/>
      <p:bldP spid="11" grpId="0" animBg="1"/>
      <p:bldP spid="19" grpId="0"/>
      <p:bldP spid="20" grpId="0"/>
      <p:bldP spid="20" grpId="1"/>
      <p:bldP spid="20"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Face-Off Positions</a:t>
            </a:r>
            <a:endParaRPr lang="en-US" dirty="0"/>
          </a:p>
        </p:txBody>
      </p:sp>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2923" b="12923"/>
          <a:stretch>
            <a:fillRect/>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Placeholder 3"/>
          <p:cNvPicPr>
            <a:picLocks noChangeAspect="1"/>
          </p:cNvPicPr>
          <p:nvPr/>
        </p:nvPicPr>
        <p:blipFill>
          <a:blip r:embed="rId4">
            <a:extLst>
              <a:ext uri="{28A0092B-C50C-407E-A947-70E740481C1C}">
                <a14:useLocalDpi xmlns:a14="http://schemas.microsoft.com/office/drawing/2010/main" val="0"/>
              </a:ext>
            </a:extLst>
          </a:blip>
          <a:srcRect t="13003" b="13003"/>
          <a:stretch>
            <a:fillRect/>
          </a:stretch>
        </p:blipFill>
        <p:spPr>
          <a:xfrm>
            <a:off x="457200" y="1600200"/>
            <a:ext cx="8229600" cy="4572000"/>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Placeholder 5"/>
          <p:cNvPicPr>
            <a:picLocks noChangeAspect="1"/>
          </p:cNvPicPr>
          <p:nvPr/>
        </p:nvPicPr>
        <p:blipFill>
          <a:blip r:embed="rId5">
            <a:extLst>
              <a:ext uri="{28A0092B-C50C-407E-A947-70E740481C1C}">
                <a14:useLocalDpi xmlns:a14="http://schemas.microsoft.com/office/drawing/2010/main" val="0"/>
              </a:ext>
            </a:extLst>
          </a:blip>
          <a:srcRect t="12963" b="12963"/>
          <a:stretch>
            <a:fillRect/>
          </a:stretch>
        </p:blipFill>
        <p:spPr>
          <a:xfrm>
            <a:off x="457200" y="1600200"/>
            <a:ext cx="8229600" cy="4572000"/>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Placeholder 7"/>
          <p:cNvPicPr>
            <a:picLocks noChangeAspect="1"/>
          </p:cNvPicPr>
          <p:nvPr/>
        </p:nvPicPr>
        <p:blipFill>
          <a:blip r:embed="rId6">
            <a:extLst>
              <a:ext uri="{28A0092B-C50C-407E-A947-70E740481C1C}">
                <a14:useLocalDpi xmlns:a14="http://schemas.microsoft.com/office/drawing/2010/main" val="0"/>
              </a:ext>
            </a:extLst>
          </a:blip>
          <a:srcRect t="13002" b="13002"/>
          <a:stretch>
            <a:fillRect/>
          </a:stretch>
        </p:blipFill>
        <p:spPr>
          <a:xfrm>
            <a:off x="457200" y="1600200"/>
            <a:ext cx="8229600" cy="4572000"/>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Placeholder 9"/>
          <p:cNvPicPr>
            <a:picLocks noChangeAspect="1"/>
          </p:cNvPicPr>
          <p:nvPr/>
        </p:nvPicPr>
        <p:blipFill>
          <a:blip r:embed="rId7">
            <a:extLst>
              <a:ext uri="{28A0092B-C50C-407E-A947-70E740481C1C}">
                <a14:useLocalDpi xmlns:a14="http://schemas.microsoft.com/office/drawing/2010/main" val="0"/>
              </a:ext>
            </a:extLst>
          </a:blip>
          <a:srcRect t="12921" b="12921"/>
          <a:stretch>
            <a:fillRect/>
          </a:stretch>
        </p:blipFill>
        <p:spPr>
          <a:xfrm>
            <a:off x="457200" y="1600200"/>
            <a:ext cx="8229600" cy="4572000"/>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Placeholder 11"/>
          <p:cNvPicPr>
            <a:picLocks noChangeAspect="1"/>
          </p:cNvPicPr>
          <p:nvPr/>
        </p:nvPicPr>
        <p:blipFill>
          <a:blip r:embed="rId8">
            <a:extLst>
              <a:ext uri="{28A0092B-C50C-407E-A947-70E740481C1C}">
                <a14:useLocalDpi xmlns:a14="http://schemas.microsoft.com/office/drawing/2010/main" val="0"/>
              </a:ext>
            </a:extLst>
          </a:blip>
          <a:srcRect t="12949" b="12949"/>
          <a:stretch>
            <a:fillRect/>
          </a:stretch>
        </p:blipFill>
        <p:spPr>
          <a:xfrm>
            <a:off x="457200" y="1600200"/>
            <a:ext cx="8229600" cy="4572000"/>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Placeholder 13"/>
          <p:cNvPicPr>
            <a:picLocks noChangeAspect="1"/>
          </p:cNvPicPr>
          <p:nvPr/>
        </p:nvPicPr>
        <p:blipFill>
          <a:blip r:embed="rId9">
            <a:extLst>
              <a:ext uri="{28A0092B-C50C-407E-A947-70E740481C1C}">
                <a14:useLocalDpi xmlns:a14="http://schemas.microsoft.com/office/drawing/2010/main" val="0"/>
              </a:ext>
            </a:extLst>
          </a:blip>
          <a:srcRect t="12963" b="12963"/>
          <a:stretch>
            <a:fillRect/>
          </a:stretch>
        </p:blipFill>
        <p:spPr>
          <a:xfrm>
            <a:off x="441278" y="1600200"/>
            <a:ext cx="8229600" cy="4572000"/>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337461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Leaning Crosse Over Ball</a:t>
            </a:r>
            <a:endParaRPr lang="en-US" dirty="0"/>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8333" b="8333"/>
          <a:stretch>
            <a:fillRect/>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5410200" y="1981200"/>
            <a:ext cx="3548744" cy="1341754"/>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en-US" sz="1600" b="1" dirty="0" smtClean="0">
                <a:solidFill>
                  <a:schemeClr val="tx1"/>
                </a:solidFill>
              </a:rPr>
              <a:t>Notice the difference between the two crosses. </a:t>
            </a:r>
            <a:r>
              <a:rPr lang="en-US" sz="1600" b="1" dirty="0" smtClean="0">
                <a:solidFill>
                  <a:schemeClr val="bg1"/>
                </a:solidFill>
                <a:effectLst>
                  <a:outerShdw blurRad="38100" dist="38100" dir="2700000" algn="tl">
                    <a:srgbClr val="000000">
                      <a:alpha val="43137"/>
                    </a:srgbClr>
                  </a:outerShdw>
                </a:effectLst>
              </a:rPr>
              <a:t>White’s</a:t>
            </a:r>
            <a:r>
              <a:rPr lang="en-US" sz="1600" b="1" dirty="0" smtClean="0">
                <a:solidFill>
                  <a:schemeClr val="tx1"/>
                </a:solidFill>
              </a:rPr>
              <a:t> </a:t>
            </a:r>
            <a:r>
              <a:rPr lang="en-US" sz="1600" b="1" dirty="0" err="1" smtClean="0">
                <a:solidFill>
                  <a:schemeClr val="tx1"/>
                </a:solidFill>
              </a:rPr>
              <a:t>crosse</a:t>
            </a:r>
            <a:r>
              <a:rPr lang="en-US" sz="1600" b="1" dirty="0" smtClean="0">
                <a:solidFill>
                  <a:schemeClr val="tx1"/>
                </a:solidFill>
              </a:rPr>
              <a:t> is straight, but </a:t>
            </a:r>
            <a:r>
              <a:rPr lang="en-US" sz="1600" b="1" dirty="0" smtClean="0">
                <a:solidFill>
                  <a:srgbClr val="FF0000"/>
                </a:solidFill>
                <a:effectLst>
                  <a:outerShdw blurRad="38100" dist="38100" dir="2700000" algn="tl">
                    <a:srgbClr val="000000">
                      <a:alpha val="43137"/>
                    </a:srgbClr>
                  </a:outerShdw>
                </a:effectLst>
              </a:rPr>
              <a:t>Red’s </a:t>
            </a:r>
            <a:r>
              <a:rPr lang="en-US" sz="1600" b="1" dirty="0" err="1" smtClean="0">
                <a:solidFill>
                  <a:schemeClr val="tx1"/>
                </a:solidFill>
              </a:rPr>
              <a:t>crosse</a:t>
            </a:r>
            <a:r>
              <a:rPr lang="en-US" sz="1600" b="1" dirty="0" smtClean="0">
                <a:solidFill>
                  <a:schemeClr val="tx1"/>
                </a:solidFill>
              </a:rPr>
              <a:t> is learning over the ball giving the player an advantage.</a:t>
            </a:r>
            <a:endParaRPr lang="en-US" b="1" dirty="0">
              <a:solidFill>
                <a:schemeClr val="tx1"/>
              </a:solidFill>
            </a:endParaRPr>
          </a:p>
        </p:txBody>
      </p:sp>
    </p:spTree>
    <p:extLst>
      <p:ext uri="{BB962C8B-B14F-4D97-AF65-F5344CB8AC3E}">
        <p14:creationId xmlns:p14="http://schemas.microsoft.com/office/powerpoint/2010/main" val="25331757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Off </a:t>
            </a:r>
            <a:r>
              <a:rPr lang="en-US" dirty="0"/>
              <a:t>T</a:t>
            </a:r>
            <a:r>
              <a:rPr lang="en-US" dirty="0" smtClean="0"/>
              <a:t>he Ground</a:t>
            </a:r>
            <a:endParaRPr lang="en-US" dirty="0"/>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2450" b="12450"/>
          <a:stretch>
            <a:fillRect/>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5867400" y="2057400"/>
            <a:ext cx="2465491" cy="124154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en-US" sz="1600" b="1" dirty="0" smtClean="0">
                <a:solidFill>
                  <a:schemeClr val="tx1"/>
                </a:solidFill>
              </a:rPr>
              <a:t>The fingers of both hands should wrap all the way around the </a:t>
            </a:r>
            <a:r>
              <a:rPr lang="en-US" sz="1600" b="1" dirty="0" err="1" smtClean="0">
                <a:solidFill>
                  <a:schemeClr val="tx1"/>
                </a:solidFill>
              </a:rPr>
              <a:t>crosse</a:t>
            </a:r>
            <a:r>
              <a:rPr lang="en-US" sz="1600" b="1" dirty="0" smtClean="0">
                <a:solidFill>
                  <a:schemeClr val="tx1"/>
                </a:solidFill>
              </a:rPr>
              <a:t> and touch the ground.</a:t>
            </a:r>
            <a:endParaRPr lang="en-US" b="1" dirty="0">
              <a:solidFill>
                <a:schemeClr val="tx1"/>
              </a:solidFill>
            </a:endParaRPr>
          </a:p>
        </p:txBody>
      </p:sp>
    </p:spTree>
    <p:extLst>
      <p:ext uri="{BB962C8B-B14F-4D97-AF65-F5344CB8AC3E}">
        <p14:creationId xmlns:p14="http://schemas.microsoft.com/office/powerpoint/2010/main" val="3871696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Holding</a:t>
            </a:r>
            <a:endParaRPr lang="en-US" dirty="0"/>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32" r="1432"/>
          <a:stretch>
            <a:fillRect/>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5943600" y="3352800"/>
            <a:ext cx="2552798" cy="1016078"/>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en-US" sz="1600" b="1" dirty="0" smtClean="0">
                <a:solidFill>
                  <a:schemeClr val="tx1"/>
                </a:solidFill>
              </a:rPr>
              <a:t>Notice the</a:t>
            </a:r>
            <a:r>
              <a:rPr lang="en-US" sz="1600" b="1" dirty="0" smtClean="0">
                <a:solidFill>
                  <a:srgbClr val="FF0000"/>
                </a:solidFill>
                <a:effectLst>
                  <a:outerShdw blurRad="38100" dist="38100" dir="2700000" algn="tl">
                    <a:srgbClr val="000000">
                      <a:alpha val="43137"/>
                    </a:srgbClr>
                  </a:outerShdw>
                </a:effectLst>
              </a:rPr>
              <a:t> Red </a:t>
            </a:r>
            <a:r>
              <a:rPr lang="en-US" sz="1600" b="1" dirty="0" smtClean="0">
                <a:solidFill>
                  <a:schemeClr val="tx1"/>
                </a:solidFill>
              </a:rPr>
              <a:t>player’s helmet pressing down into the </a:t>
            </a:r>
            <a:r>
              <a:rPr lang="en-US" sz="1600" b="1" dirty="0" smtClean="0">
                <a:solidFill>
                  <a:schemeClr val="bg1"/>
                </a:solidFill>
                <a:effectLst>
                  <a:outerShdw blurRad="38100" dist="38100" dir="2700000" algn="tl">
                    <a:srgbClr val="000000">
                      <a:alpha val="43137"/>
                    </a:srgbClr>
                  </a:outerShdw>
                </a:effectLst>
              </a:rPr>
              <a:t>White</a:t>
            </a:r>
            <a:r>
              <a:rPr lang="en-US" sz="1600" b="1" dirty="0" smtClean="0">
                <a:solidFill>
                  <a:schemeClr val="tx1"/>
                </a:solidFill>
              </a:rPr>
              <a:t> player’s </a:t>
            </a:r>
            <a:r>
              <a:rPr lang="en-US" sz="1600" b="1" dirty="0" err="1" smtClean="0">
                <a:solidFill>
                  <a:schemeClr val="tx1"/>
                </a:solidFill>
              </a:rPr>
              <a:t>crosse</a:t>
            </a:r>
            <a:r>
              <a:rPr lang="en-US" sz="1600"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24169220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Withholding</a:t>
            </a:r>
            <a:endParaRPr lang="en-US" dirty="0"/>
          </a:p>
        </p:txBody>
      </p:sp>
      <p:pic>
        <p:nvPicPr>
          <p:cNvPr id="6" name="Picture Placeholder 5"/>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478" t="23850" r="-478" b="1320"/>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Oval 6"/>
          <p:cNvSpPr/>
          <p:nvPr/>
        </p:nvSpPr>
        <p:spPr>
          <a:xfrm>
            <a:off x="5123500" y="4913746"/>
            <a:ext cx="581890" cy="572654"/>
          </a:xfrm>
          <a:prstGeom prst="ellipse">
            <a:avLst/>
          </a:prstGeom>
          <a:solidFill>
            <a:srgbClr val="FFFF00">
              <a:alpha val="46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3400" y="2819400"/>
            <a:ext cx="3175222" cy="1341754"/>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r>
              <a:rPr lang="en-US" sz="1600" b="1" dirty="0" smtClean="0">
                <a:solidFill>
                  <a:schemeClr val="tx1"/>
                </a:solidFill>
              </a:rPr>
              <a:t>Very difficult to spot depending on where you stand. Vary your position if you suspect a player is attempting to grab the ball.</a:t>
            </a:r>
            <a:endParaRPr lang="en-US" b="1" dirty="0">
              <a:solidFill>
                <a:schemeClr val="tx1"/>
              </a:solidFill>
            </a:endParaRPr>
          </a:p>
        </p:txBody>
      </p:sp>
    </p:spTree>
    <p:extLst>
      <p:ext uri="{BB962C8B-B14F-4D97-AF65-F5344CB8AC3E}">
        <p14:creationId xmlns:p14="http://schemas.microsoft.com/office/powerpoint/2010/main" val="23131063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p:cNvSpPr/>
          <p:nvPr/>
        </p:nvSpPr>
        <p:spPr>
          <a:xfrm rot="20220000" flipH="1" flipV="1">
            <a:off x="4430958" y="2012407"/>
            <a:ext cx="872293" cy="2268011"/>
          </a:xfrm>
          <a:prstGeom prst="triangle">
            <a:avLst/>
          </a:prstGeom>
          <a:solidFill>
            <a:schemeClr val="bg1">
              <a:lumMod val="50000"/>
              <a:alpha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Isosceles Triangle 12"/>
          <p:cNvSpPr/>
          <p:nvPr/>
        </p:nvSpPr>
        <p:spPr>
          <a:xfrm rot="-1380000">
            <a:off x="3852176" y="3177041"/>
            <a:ext cx="872293" cy="2020306"/>
          </a:xfrm>
          <a:prstGeom prst="triangle">
            <a:avLst/>
          </a:prstGeom>
          <a:solidFill>
            <a:schemeClr val="bg1">
              <a:lumMod val="50000"/>
              <a:alpha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Bring The Wings In</a:t>
            </a:r>
            <a:endParaRPr lang="en-US" dirty="0"/>
          </a:p>
        </p:txBody>
      </p:sp>
      <p:sp>
        <p:nvSpPr>
          <p:cNvPr id="7" name="TextBox 6"/>
          <p:cNvSpPr txBox="1"/>
          <p:nvPr/>
        </p:nvSpPr>
        <p:spPr>
          <a:xfrm>
            <a:off x="5248084" y="4383035"/>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12" name="TextBox 11"/>
          <p:cNvSpPr txBox="1"/>
          <p:nvPr/>
        </p:nvSpPr>
        <p:spPr>
          <a:xfrm>
            <a:off x="3890583" y="3657600"/>
            <a:ext cx="6791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F/O</a:t>
            </a:r>
            <a:endParaRPr lang="en-US" sz="2400" b="1" spc="50" dirty="0">
              <a:ln w="11430"/>
              <a:effectLst>
                <a:outerShdw blurRad="76200" dist="50800" dir="5400000" algn="tl" rotWithShape="0">
                  <a:srgbClr val="000000">
                    <a:alpha val="65000"/>
                  </a:srgbClr>
                </a:outerShdw>
              </a:effectLst>
            </a:endParaRPr>
          </a:p>
        </p:txBody>
      </p:sp>
      <p:sp>
        <p:nvSpPr>
          <p:cNvPr id="11" name="TextBox 10"/>
          <p:cNvSpPr txBox="1"/>
          <p:nvPr/>
        </p:nvSpPr>
        <p:spPr>
          <a:xfrm>
            <a:off x="3575012" y="2438400"/>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23289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2.90472E-6 L -0.01598 -0.07262 " pathEditMode="relative" rAng="0" ptsTypes="AA">
                                      <p:cBhvr>
                                        <p:cTn id="6" dur="2000" fill="hold"/>
                                        <p:tgtEl>
                                          <p:spTgt spid="7"/>
                                        </p:tgtEl>
                                        <p:attrNameLst>
                                          <p:attrName>ppt_x</p:attrName>
                                          <p:attrName>ppt_y</p:attrName>
                                        </p:attrNameLst>
                                      </p:cBhvr>
                                      <p:rCtr x="-799" y="-3631"/>
                                    </p:animMotion>
                                  </p:childTnLst>
                                </p:cTn>
                              </p:par>
                              <p:par>
                                <p:cTn id="7" presetID="42" presetClass="path" presetSubtype="0" accel="50000" decel="50000" fill="hold" grpId="0" nodeType="withEffect">
                                  <p:stCondLst>
                                    <p:cond delay="0"/>
                                  </p:stCondLst>
                                  <p:childTnLst>
                                    <p:animMotion origin="layout" path="M 5.55556E-7 -4.07031E-7 L 0.00868 0.08858 " pathEditMode="relative" rAng="0" ptsTypes="AA">
                                      <p:cBhvr>
                                        <p:cTn id="8" dur="2000" fill="hold"/>
                                        <p:tgtEl>
                                          <p:spTgt spid="11"/>
                                        </p:tgtEl>
                                        <p:attrNameLst>
                                          <p:attrName>ppt_x</p:attrName>
                                          <p:attrName>ppt_y</p:attrName>
                                        </p:attrNameLst>
                                      </p:cBhvr>
                                      <p:rCtr x="434" y="4417"/>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Settled situations</a:t>
            </a:r>
            <a:endParaRPr lang="en-US" dirty="0"/>
          </a:p>
        </p:txBody>
      </p:sp>
      <p:sp>
        <p:nvSpPr>
          <p:cNvPr id="5" name="Text Placeholder 4"/>
          <p:cNvSpPr>
            <a:spLocks noGrp="1"/>
          </p:cNvSpPr>
          <p:nvPr>
            <p:ph type="body" idx="1"/>
          </p:nvPr>
        </p:nvSpPr>
        <p:spPr/>
        <p:txBody>
          <a:bodyPr/>
          <a:lstStyle/>
          <a:p>
            <a:r>
              <a:rPr lang="en-US" dirty="0" smtClean="0"/>
              <a:t>triangle coverage and different responsibilities</a:t>
            </a:r>
            <a:endParaRPr lang="en-US" dirty="0"/>
          </a:p>
        </p:txBody>
      </p:sp>
    </p:spTree>
    <p:extLst>
      <p:ext uri="{BB962C8B-B14F-4D97-AF65-F5344CB8AC3E}">
        <p14:creationId xmlns:p14="http://schemas.microsoft.com/office/powerpoint/2010/main" val="12656331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Settled Situations</a:t>
            </a:r>
            <a:endParaRPr lang="en-US" dirty="0"/>
          </a:p>
        </p:txBody>
      </p:sp>
      <p:sp>
        <p:nvSpPr>
          <p:cNvPr id="6" name="Content Placeholder 5"/>
          <p:cNvSpPr>
            <a:spLocks noGrp="1"/>
          </p:cNvSpPr>
          <p:nvPr>
            <p:ph sz="half" idx="2"/>
          </p:nvPr>
        </p:nvSpPr>
        <p:spPr/>
        <p:txBody>
          <a:bodyPr/>
          <a:lstStyle/>
          <a:p>
            <a:r>
              <a:rPr lang="en-US" dirty="0" smtClean="0"/>
              <a:t>Keep the ball between you and your partners</a:t>
            </a:r>
          </a:p>
          <a:p>
            <a:r>
              <a:rPr lang="en-US" dirty="0" smtClean="0"/>
              <a:t>Never let the play get behind you</a:t>
            </a:r>
            <a:endParaRPr lang="en-US"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14" b="214"/>
          <a:stretch>
            <a:fillRect/>
          </a:stretch>
        </p:blipFill>
        <p:spPr>
          <a:prstGeom prst="roundRect">
            <a:avLst>
              <a:gd name="adj" fmla="val 8594"/>
            </a:avLst>
          </a:prstGeom>
          <a:solidFill>
            <a:srgbClr val="FFFFFF">
              <a:shade val="85000"/>
            </a:srgbClr>
          </a:solidFill>
          <a:ln>
            <a:noFill/>
          </a:ln>
          <a:effectLst>
            <a:glow rad="101600">
              <a:schemeClr val="accent1">
                <a:satMod val="175000"/>
                <a:alpha val="40000"/>
              </a:schemeClr>
            </a:glow>
            <a:reflection blurRad="12700" stA="38000" endPos="28000" dist="5000" dir="5400000" sy="-100000" algn="bl" rotWithShape="0"/>
          </a:effectLst>
        </p:spPr>
      </p:pic>
      <p:pic>
        <p:nvPicPr>
          <p:cNvPr id="5" name="Picture 2" descr="C:\Users\gcorsetti\AppData\Local\Microsoft\Windows\Temporary Internet Files\Content.IE5\U0PW0J8Z\MC900359443[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3692054"/>
            <a:ext cx="1537381" cy="2607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2927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rot="23520000" flipH="1">
            <a:off x="6221204" y="2548616"/>
            <a:ext cx="827658" cy="1243168"/>
          </a:xfrm>
          <a:prstGeom prst="triangle">
            <a:avLst/>
          </a:prstGeom>
          <a:solidFill>
            <a:schemeClr val="bg1">
              <a:lumMod val="50000"/>
              <a:alpha val="47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6" name="Title 5"/>
          <p:cNvSpPr>
            <a:spLocks noGrp="1"/>
          </p:cNvSpPr>
          <p:nvPr>
            <p:ph type="title"/>
          </p:nvPr>
        </p:nvSpPr>
        <p:spPr/>
        <p:txBody>
          <a:bodyPr/>
          <a:lstStyle/>
          <a:p>
            <a:r>
              <a:rPr lang="en-US" dirty="0" smtClean="0"/>
              <a:t>Lead, Trail, and Single</a:t>
            </a:r>
            <a:endParaRPr lang="en-US" dirty="0"/>
          </a:p>
        </p:txBody>
      </p:sp>
      <p:sp>
        <p:nvSpPr>
          <p:cNvPr id="7" name="Content Placeholder 6"/>
          <p:cNvSpPr>
            <a:spLocks noGrp="1"/>
          </p:cNvSpPr>
          <p:nvPr>
            <p:ph sz="quarter" idx="4"/>
          </p:nvPr>
        </p:nvSpPr>
        <p:spPr/>
        <p:txBody>
          <a:bodyPr>
            <a:normAutofit/>
          </a:bodyPr>
          <a:lstStyle/>
          <a:p>
            <a:r>
              <a:rPr lang="en-US" dirty="0" smtClean="0"/>
              <a:t>Lead has goal and end line coverage</a:t>
            </a:r>
          </a:p>
          <a:p>
            <a:endParaRPr lang="en-US" dirty="0" smtClean="0"/>
          </a:p>
          <a:p>
            <a:r>
              <a:rPr lang="en-US" dirty="0" smtClean="0"/>
              <a:t>Single and Trail have the shooter</a:t>
            </a:r>
          </a:p>
          <a:p>
            <a:endParaRPr lang="en-US" dirty="0" smtClean="0"/>
          </a:p>
          <a:p>
            <a:r>
              <a:rPr lang="en-US" dirty="0" smtClean="0"/>
              <a:t>Trail moves into box and Single covers goal if Lead goes down to cover end line</a:t>
            </a:r>
            <a:endParaRPr lang="en-US" dirty="0"/>
          </a:p>
        </p:txBody>
      </p:sp>
      <p:sp>
        <p:nvSpPr>
          <p:cNvPr id="17" name="TextBox 16"/>
          <p:cNvSpPr txBox="1"/>
          <p:nvPr/>
        </p:nvSpPr>
        <p:spPr>
          <a:xfrm>
            <a:off x="7304400" y="3973409"/>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23" name="Isosceles Triangle 22"/>
          <p:cNvSpPr/>
          <p:nvPr/>
        </p:nvSpPr>
        <p:spPr>
          <a:xfrm rot="12960000" flipH="1">
            <a:off x="5631699" y="3011019"/>
            <a:ext cx="827658" cy="1625345"/>
          </a:xfrm>
          <a:prstGeom prst="triangle">
            <a:avLst/>
          </a:prstGeom>
          <a:solidFill>
            <a:schemeClr val="bg1">
              <a:lumMod val="50000"/>
              <a:alpha val="47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25" name="Oval 24"/>
          <p:cNvSpPr/>
          <p:nvPr/>
        </p:nvSpPr>
        <p:spPr>
          <a:xfrm>
            <a:off x="6319512" y="3183311"/>
            <a:ext cx="233688" cy="2336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Rectangle 25"/>
          <p:cNvSpPr/>
          <p:nvPr/>
        </p:nvSpPr>
        <p:spPr>
          <a:xfrm>
            <a:off x="8305800" y="1524000"/>
            <a:ext cx="228599" cy="4191000"/>
          </a:xfrm>
          <a:prstGeom prst="rect">
            <a:avLst/>
          </a:prstGeom>
          <a:solidFill>
            <a:schemeClr val="bg1">
              <a:lumMod val="50000"/>
              <a:alpha val="49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Oval 1"/>
          <p:cNvSpPr/>
          <p:nvPr/>
        </p:nvSpPr>
        <p:spPr>
          <a:xfrm>
            <a:off x="7086600" y="3327710"/>
            <a:ext cx="685800" cy="634690"/>
          </a:xfrm>
          <a:prstGeom prst="ellipse">
            <a:avLst/>
          </a:prstGeom>
          <a:solidFill>
            <a:schemeClr val="bg1">
              <a:lumMod val="50000"/>
              <a:alpha val="4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TextBox 23"/>
          <p:cNvSpPr txBox="1"/>
          <p:nvPr/>
        </p:nvSpPr>
        <p:spPr>
          <a:xfrm>
            <a:off x="6155737" y="3244334"/>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70C0"/>
                </a:solidFill>
                <a:effectLst>
                  <a:outerShdw blurRad="76200" dist="50800" dir="5400000" algn="tl" rotWithShape="0">
                    <a:srgbClr val="000000">
                      <a:alpha val="65000"/>
                    </a:srgbClr>
                  </a:outerShdw>
                </a:effectLst>
              </a:rPr>
              <a:t>A</a:t>
            </a:r>
          </a:p>
        </p:txBody>
      </p:sp>
      <p:sp>
        <p:nvSpPr>
          <p:cNvPr id="14" name="Rounded Rectangle 13"/>
          <p:cNvSpPr/>
          <p:nvPr/>
        </p:nvSpPr>
        <p:spPr>
          <a:xfrm>
            <a:off x="-533400" y="5410200"/>
            <a:ext cx="5007736"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Single and Trail watch the shooter! </a:t>
            </a:r>
          </a:p>
          <a:p>
            <a:pPr algn="r"/>
            <a:r>
              <a:rPr lang="en-US" sz="1600" b="1" dirty="0" smtClean="0">
                <a:solidFill>
                  <a:schemeClr val="tx1"/>
                </a:solidFill>
              </a:rPr>
              <a:t>This cannot be overemphasized!</a:t>
            </a:r>
            <a:endParaRPr lang="en-US" sz="1600" b="1" dirty="0">
              <a:solidFill>
                <a:schemeClr val="tx1"/>
              </a:solidFill>
            </a:endParaRPr>
          </a:p>
        </p:txBody>
      </p:sp>
      <p:sp>
        <p:nvSpPr>
          <p:cNvPr id="16"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21</a:t>
            </a:r>
            <a:endParaRPr lang="en-US" sz="1600" b="1" dirty="0"/>
          </a:p>
        </p:txBody>
      </p:sp>
      <p:sp>
        <p:nvSpPr>
          <p:cNvPr id="15" name="TextBox 14"/>
          <p:cNvSpPr txBox="1"/>
          <p:nvPr/>
        </p:nvSpPr>
        <p:spPr>
          <a:xfrm>
            <a:off x="5428847" y="418386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8" name="TextBox 17"/>
          <p:cNvSpPr txBox="1"/>
          <p:nvPr/>
        </p:nvSpPr>
        <p:spPr>
          <a:xfrm>
            <a:off x="6807552" y="2446774"/>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706466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10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1000"/>
                                        <p:tgtEl>
                                          <p:spTgt spid="23"/>
                                        </p:tgtEl>
                                      </p:cBhvr>
                                    </p:animEffect>
                                  </p:childTnLst>
                                </p:cTn>
                              </p:par>
                            </p:childTnLst>
                          </p:cTn>
                        </p:par>
                        <p:par>
                          <p:cTn id="47" fill="hold">
                            <p:stCondLst>
                              <p:cond delay="1000"/>
                            </p:stCondLst>
                            <p:childTnLst>
                              <p:par>
                                <p:cTn id="48" presetID="42" presetClass="path" presetSubtype="0" accel="50000" decel="50000" fill="hold" grpId="1" nodeType="afterEffect">
                                  <p:stCondLst>
                                    <p:cond delay="0"/>
                                  </p:stCondLst>
                                  <p:childTnLst>
                                    <p:animMotion origin="layout" path="M -3.33333E-6 2.22222E-6 L 0.22952 -0.01435 " pathEditMode="relative" rAng="0" ptsTypes="AA">
                                      <p:cBhvr>
                                        <p:cTn id="49" dur="2000" fill="hold"/>
                                        <p:tgtEl>
                                          <p:spTgt spid="25"/>
                                        </p:tgtEl>
                                        <p:attrNameLst>
                                          <p:attrName>ppt_x</p:attrName>
                                          <p:attrName>ppt_y</p:attrName>
                                        </p:attrNameLst>
                                      </p:cBhvr>
                                      <p:rCtr x="11476" y="-718"/>
                                    </p:animMotion>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
                                            <p:txEl>
                                              <p:pRg st="4" end="4"/>
                                            </p:txEl>
                                          </p:spTgt>
                                        </p:tgtEl>
                                        <p:attrNameLst>
                                          <p:attrName>ppt_y</p:attrName>
                                        </p:attrNameLst>
                                      </p:cBhvr>
                                      <p:tavLst>
                                        <p:tav tm="0">
                                          <p:val>
                                            <p:strVal val="#ppt_y"/>
                                          </p:val>
                                        </p:tav>
                                        <p:tav tm="100000">
                                          <p:val>
                                            <p:strVal val="#ppt_y"/>
                                          </p:val>
                                        </p:tav>
                                      </p:tavLst>
                                    </p:anim>
                                  </p:childTnLst>
                                </p:cTn>
                              </p:par>
                              <p:par>
                                <p:cTn id="70" presetID="42" presetClass="path" presetSubtype="0" accel="50000" decel="50000" fill="hold" grpId="0" nodeType="withEffect">
                                  <p:stCondLst>
                                    <p:cond delay="0"/>
                                  </p:stCondLst>
                                  <p:childTnLst>
                                    <p:animMotion origin="layout" path="M -2.22222E-6 4.07031E-6 L 0.10903 -0.00185 " pathEditMode="relative" rAng="0" ptsTypes="AA">
                                      <p:cBhvr>
                                        <p:cTn id="71" dur="2000" fill="hold"/>
                                        <p:tgtEl>
                                          <p:spTgt spid="17"/>
                                        </p:tgtEl>
                                        <p:attrNameLst>
                                          <p:attrName>ppt_x</p:attrName>
                                          <p:attrName>ppt_y</p:attrName>
                                        </p:attrNameLst>
                                      </p:cBhvr>
                                      <p:rCtr x="5451" y="-93"/>
                                    </p:animMotion>
                                  </p:childTnLst>
                                </p:cTn>
                              </p:par>
                              <p:par>
                                <p:cTn id="72" presetID="42" presetClass="path" presetSubtype="0" accel="50000" decel="50000" fill="hold" grpId="0" nodeType="withEffect">
                                  <p:stCondLst>
                                    <p:cond delay="0"/>
                                  </p:stCondLst>
                                  <p:childTnLst>
                                    <p:animMotion origin="layout" path="M 3.33333E-6 2.77521E-8 L 0.04548 0.04302 " pathEditMode="relative" rAng="0" ptsTypes="AA">
                                      <p:cBhvr>
                                        <p:cTn id="73" dur="2000" fill="hold"/>
                                        <p:tgtEl>
                                          <p:spTgt spid="18"/>
                                        </p:tgtEl>
                                        <p:attrNameLst>
                                          <p:attrName>ppt_x</p:attrName>
                                          <p:attrName>ppt_y</p:attrName>
                                        </p:attrNameLst>
                                      </p:cBhvr>
                                      <p:rCtr x="2274" y="2151"/>
                                    </p:animMotion>
                                  </p:childTnLst>
                                </p:cTn>
                              </p:par>
                              <p:par>
                                <p:cTn id="74" presetID="42" presetClass="path" presetSubtype="0" accel="50000" decel="50000" fill="hold" grpId="0" nodeType="withEffect">
                                  <p:stCondLst>
                                    <p:cond delay="0"/>
                                  </p:stCondLst>
                                  <p:childTnLst>
                                    <p:animMotion origin="layout" path="M -2.77778E-6 -4.48659E-6 L 0.07118 -0.0215 " pathEditMode="relative" rAng="0" ptsTypes="AA">
                                      <p:cBhvr>
                                        <p:cTn id="75" dur="2000" fill="hold"/>
                                        <p:tgtEl>
                                          <p:spTgt spid="15"/>
                                        </p:tgtEl>
                                        <p:attrNameLst>
                                          <p:attrName>ppt_x</p:attrName>
                                          <p:attrName>ppt_y</p:attrName>
                                        </p:attrNameLst>
                                      </p:cBhvr>
                                      <p:rCtr x="3559" y="-1087"/>
                                    </p:animMotion>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p:tgtEl>
                                          <p:spTgt spid="14"/>
                                        </p:tgtEl>
                                        <p:attrNameLst>
                                          <p:attrName>ppt_x</p:attrName>
                                        </p:attrNameLst>
                                      </p:cBhvr>
                                      <p:tavLst>
                                        <p:tav tm="0">
                                          <p:val>
                                            <p:strVal val="#ppt_x-#ppt_w*1.125000"/>
                                          </p:val>
                                        </p:tav>
                                        <p:tav tm="100000">
                                          <p:val>
                                            <p:strVal val="#ppt_x"/>
                                          </p:val>
                                        </p:tav>
                                      </p:tavLst>
                                    </p:anim>
                                    <p:animEffect transition="in" filter="wipe(right)">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7" grpId="0"/>
      <p:bldP spid="23" grpId="0" animBg="1"/>
      <p:bldP spid="23" grpId="1" animBg="1"/>
      <p:bldP spid="25" grpId="0" animBg="1"/>
      <p:bldP spid="25" grpId="1" animBg="1"/>
      <p:bldP spid="25" grpId="2" animBg="1"/>
      <p:bldP spid="26" grpId="0" animBg="1"/>
      <p:bldP spid="26" grpId="1" animBg="1"/>
      <p:bldP spid="2" grpId="0" animBg="1"/>
      <p:bldP spid="2" grpId="1" animBg="1"/>
      <p:bldP spid="24" grpId="0"/>
      <p:bldP spid="24" grpId="1"/>
      <p:bldP spid="14" grpId="0" animBg="1"/>
      <p:bldP spid="16" grpId="0" animBg="1"/>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our Mechanics</a:t>
            </a:r>
            <a:endParaRPr lang="en-US" dirty="0"/>
          </a:p>
        </p:txBody>
      </p:sp>
      <p:sp>
        <p:nvSpPr>
          <p:cNvPr id="3" name="Content Placeholder 2"/>
          <p:cNvSpPr>
            <a:spLocks noGrp="1"/>
          </p:cNvSpPr>
          <p:nvPr>
            <p:ph idx="1"/>
          </p:nvPr>
        </p:nvSpPr>
        <p:spPr/>
        <p:txBody>
          <a:bodyPr anchor="t">
            <a:normAutofit/>
          </a:bodyPr>
          <a:lstStyle/>
          <a:p>
            <a:pPr marL="0" indent="0" algn="ctr">
              <a:buNone/>
            </a:pPr>
            <a:endParaRPr lang="en-US" sz="3600" b="1" dirty="0" smtClean="0">
              <a:solidFill>
                <a:srgbClr val="FF0000"/>
              </a:solidFill>
              <a:effectLst>
                <a:outerShdw blurRad="38100" dist="38100" dir="2700000" algn="tl">
                  <a:srgbClr val="000000">
                    <a:alpha val="43137"/>
                  </a:srgbClr>
                </a:outerShdw>
              </a:effectLst>
            </a:endParaRPr>
          </a:p>
          <a:p>
            <a:pPr marL="0" indent="0" algn="ctr">
              <a:buNone/>
            </a:pPr>
            <a:r>
              <a:rPr lang="en-US" sz="3600" b="1" dirty="0" smtClean="0">
                <a:solidFill>
                  <a:srgbClr val="FF0000"/>
                </a:solidFill>
                <a:effectLst>
                  <a:outerShdw blurRad="38100" dist="38100" dir="2700000" algn="tl">
                    <a:srgbClr val="000000">
                      <a:alpha val="43137"/>
                    </a:srgbClr>
                  </a:outerShdw>
                </a:effectLst>
              </a:rPr>
              <a:t>Mechanics </a:t>
            </a:r>
            <a:r>
              <a:rPr lang="en-US" sz="3600" b="1" dirty="0">
                <a:solidFill>
                  <a:srgbClr val="FF0000"/>
                </a:solidFill>
                <a:effectLst>
                  <a:outerShdw blurRad="38100" dist="38100" dir="2700000" algn="tl">
                    <a:srgbClr val="000000">
                      <a:alpha val="43137"/>
                    </a:srgbClr>
                  </a:outerShdw>
                </a:effectLst>
              </a:rPr>
              <a:t>put officials in the best position to make the calls that allow us to keep the game safe and fair by using methods that are easily applied in a consistent </a:t>
            </a:r>
            <a:r>
              <a:rPr lang="en-US" sz="3600" b="1" dirty="0" smtClean="0">
                <a:solidFill>
                  <a:srgbClr val="FF0000"/>
                </a:solidFill>
                <a:effectLst>
                  <a:outerShdw blurRad="38100" dist="38100" dir="2700000" algn="tl">
                    <a:srgbClr val="000000">
                      <a:alpha val="43137"/>
                    </a:srgbClr>
                  </a:outerShdw>
                </a:effectLst>
              </a:rPr>
              <a:t>manner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4644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Crease Plays</a:t>
            </a:r>
            <a:endParaRPr lang="en-US" dirty="0"/>
          </a:p>
        </p:txBody>
      </p:sp>
      <p:sp>
        <p:nvSpPr>
          <p:cNvPr id="3" name="Content Placeholder 2"/>
          <p:cNvSpPr>
            <a:spLocks noGrp="1"/>
          </p:cNvSpPr>
          <p:nvPr>
            <p:ph sz="quarter" idx="4"/>
          </p:nvPr>
        </p:nvSpPr>
        <p:spPr/>
        <p:txBody>
          <a:bodyPr/>
          <a:lstStyle/>
          <a:p>
            <a:r>
              <a:rPr lang="en-US" dirty="0" smtClean="0"/>
              <a:t>Lead and Single work in tandem</a:t>
            </a:r>
          </a:p>
          <a:p>
            <a:pPr lvl="1"/>
            <a:r>
              <a:rPr lang="en-US" dirty="0" smtClean="0"/>
              <a:t>Player moves towards </a:t>
            </a:r>
          </a:p>
          <a:p>
            <a:pPr lvl="2"/>
            <a:r>
              <a:rPr lang="en-US" dirty="0"/>
              <a:t>W</a:t>
            </a:r>
            <a:r>
              <a:rPr lang="en-US" dirty="0" smtClean="0"/>
              <a:t>atch feet</a:t>
            </a:r>
          </a:p>
          <a:p>
            <a:pPr lvl="1"/>
            <a:r>
              <a:rPr lang="en-US" dirty="0" smtClean="0"/>
              <a:t>Player moves away</a:t>
            </a:r>
          </a:p>
          <a:p>
            <a:pPr lvl="2"/>
            <a:r>
              <a:rPr lang="en-US" dirty="0" smtClean="0"/>
              <a:t>Watch body</a:t>
            </a:r>
          </a:p>
        </p:txBody>
      </p:sp>
      <p:sp>
        <p:nvSpPr>
          <p:cNvPr id="4" name="TextBox 3"/>
          <p:cNvSpPr txBox="1"/>
          <p:nvPr/>
        </p:nvSpPr>
        <p:spPr>
          <a:xfrm>
            <a:off x="7304400" y="4183859"/>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5" name="TextBox 4"/>
          <p:cNvSpPr txBox="1"/>
          <p:nvPr/>
        </p:nvSpPr>
        <p:spPr>
          <a:xfrm>
            <a:off x="5428847" y="418386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6" name="TextBox 5"/>
          <p:cNvSpPr txBox="1"/>
          <p:nvPr/>
        </p:nvSpPr>
        <p:spPr>
          <a:xfrm>
            <a:off x="6896261" y="190500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7" name="TextBox 6"/>
          <p:cNvSpPr txBox="1"/>
          <p:nvPr/>
        </p:nvSpPr>
        <p:spPr>
          <a:xfrm>
            <a:off x="6990832" y="2667047"/>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9" name="Rounded Rectangle 8"/>
          <p:cNvSpPr/>
          <p:nvPr/>
        </p:nvSpPr>
        <p:spPr>
          <a:xfrm>
            <a:off x="5421644" y="2743200"/>
            <a:ext cx="1512556" cy="381023"/>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smtClean="0">
                <a:solidFill>
                  <a:schemeClr val="tx1"/>
                </a:solidFill>
              </a:rPr>
              <a:t>Watches Body</a:t>
            </a:r>
            <a:endParaRPr lang="en-US" sz="1600" b="1" dirty="0">
              <a:solidFill>
                <a:schemeClr val="tx1"/>
              </a:solidFill>
            </a:endParaRPr>
          </a:p>
        </p:txBody>
      </p:sp>
      <p:sp>
        <p:nvSpPr>
          <p:cNvPr id="10" name="Rounded Rectangle 9"/>
          <p:cNvSpPr/>
          <p:nvPr/>
        </p:nvSpPr>
        <p:spPr>
          <a:xfrm>
            <a:off x="7619210" y="4049257"/>
            <a:ext cx="1371600" cy="381023"/>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smtClean="0">
                <a:solidFill>
                  <a:schemeClr val="tx1"/>
                </a:solidFill>
              </a:rPr>
              <a:t>Watches Feet</a:t>
            </a:r>
            <a:endParaRPr lang="en-US" sz="1600" b="1" dirty="0">
              <a:solidFill>
                <a:schemeClr val="tx1"/>
              </a:solidFill>
            </a:endParaRPr>
          </a:p>
        </p:txBody>
      </p:sp>
      <p:sp>
        <p:nvSpPr>
          <p:cNvPr id="11" name="TextBox 10"/>
          <p:cNvSpPr txBox="1"/>
          <p:nvPr/>
        </p:nvSpPr>
        <p:spPr>
          <a:xfrm>
            <a:off x="7305190" y="4443774"/>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2" name="TextBox 11"/>
          <p:cNvSpPr txBox="1"/>
          <p:nvPr/>
        </p:nvSpPr>
        <p:spPr>
          <a:xfrm>
            <a:off x="6763274" y="2234866"/>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3" name="TextBox 12"/>
          <p:cNvSpPr txBox="1"/>
          <p:nvPr/>
        </p:nvSpPr>
        <p:spPr>
          <a:xfrm>
            <a:off x="7166774" y="4183860"/>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4" name="Rounded Rectangle 13"/>
          <p:cNvSpPr/>
          <p:nvPr/>
        </p:nvSpPr>
        <p:spPr>
          <a:xfrm>
            <a:off x="7619210" y="4049257"/>
            <a:ext cx="1524000" cy="381023"/>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smtClean="0">
                <a:solidFill>
                  <a:schemeClr val="tx1"/>
                </a:solidFill>
              </a:rPr>
              <a:t>Watches Body</a:t>
            </a:r>
            <a:endParaRPr lang="en-US" sz="1600" b="1" dirty="0">
              <a:solidFill>
                <a:schemeClr val="tx1"/>
              </a:solidFill>
            </a:endParaRPr>
          </a:p>
        </p:txBody>
      </p:sp>
      <p:sp>
        <p:nvSpPr>
          <p:cNvPr id="16" name="Rounded Rectangle 15"/>
          <p:cNvSpPr/>
          <p:nvPr/>
        </p:nvSpPr>
        <p:spPr>
          <a:xfrm>
            <a:off x="5489404" y="2707367"/>
            <a:ext cx="1371600" cy="381023"/>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smtClean="0">
                <a:solidFill>
                  <a:schemeClr val="tx1"/>
                </a:solidFill>
              </a:rPr>
              <a:t>Watches Feet</a:t>
            </a:r>
            <a:endParaRPr lang="en-US" sz="1600" b="1" dirty="0">
              <a:solidFill>
                <a:schemeClr val="tx1"/>
              </a:solidFill>
            </a:endParaRPr>
          </a:p>
        </p:txBody>
      </p:sp>
      <p:sp>
        <p:nvSpPr>
          <p:cNvPr id="15" name="Left Arrow 14"/>
          <p:cNvSpPr/>
          <p:nvPr/>
        </p:nvSpPr>
        <p:spPr>
          <a:xfrm rot="5400000" flipH="1">
            <a:off x="6467321" y="3514879"/>
            <a:ext cx="533400" cy="361643"/>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Left Arrow 16"/>
          <p:cNvSpPr/>
          <p:nvPr/>
        </p:nvSpPr>
        <p:spPr>
          <a:xfrm rot="16200000" flipH="1" flipV="1">
            <a:off x="6467322" y="3514879"/>
            <a:ext cx="533400" cy="361643"/>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ounded Rectangle 17"/>
          <p:cNvSpPr/>
          <p:nvPr/>
        </p:nvSpPr>
        <p:spPr>
          <a:xfrm>
            <a:off x="-906734" y="4495800"/>
            <a:ext cx="5631134" cy="1143000"/>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Trail is always responsible for watching the shooter!</a:t>
            </a:r>
          </a:p>
          <a:p>
            <a:pPr algn="r"/>
            <a:r>
              <a:rPr lang="en-US" sz="1600" b="1" dirty="0" smtClean="0">
                <a:solidFill>
                  <a:schemeClr val="tx1"/>
                </a:solidFill>
              </a:rPr>
              <a:t>Important when Single and Lead are focused</a:t>
            </a:r>
          </a:p>
          <a:p>
            <a:pPr algn="r"/>
            <a:r>
              <a:rPr lang="en-US" sz="1600" b="1" dirty="0" smtClean="0">
                <a:solidFill>
                  <a:schemeClr val="tx1"/>
                </a:solidFill>
              </a:rPr>
              <a:t>on the crease.</a:t>
            </a:r>
            <a:endParaRPr lang="en-US" sz="1600" b="1" dirty="0">
              <a:solidFill>
                <a:schemeClr val="tx1"/>
              </a:solidFill>
            </a:endParaRPr>
          </a:p>
        </p:txBody>
      </p:sp>
    </p:spTree>
    <p:extLst>
      <p:ext uri="{BB962C8B-B14F-4D97-AF65-F5344CB8AC3E}">
        <p14:creationId xmlns:p14="http://schemas.microsoft.com/office/powerpoint/2010/main" val="16146278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42" presetClass="path" presetSubtype="0" accel="50000" decel="50000" fill="hold" grpId="0" nodeType="withEffect">
                                  <p:stCondLst>
                                    <p:cond delay="0"/>
                                  </p:stCondLst>
                                  <p:childTnLst>
                                    <p:animMotion origin="layout" path="M 5.55556E-7 -2.90472E-6 L 0.0066 0.09968 " pathEditMode="relative" rAng="0" ptsTypes="AA">
                                      <p:cBhvr>
                                        <p:cTn id="35" dur="2000" fill="hold"/>
                                        <p:tgtEl>
                                          <p:spTgt spid="7"/>
                                        </p:tgtEl>
                                        <p:attrNameLst>
                                          <p:attrName>ppt_x</p:attrName>
                                          <p:attrName>ppt_y</p:attrName>
                                        </p:attrNameLst>
                                      </p:cBhvr>
                                      <p:rCtr x="330" y="4972"/>
                                    </p:animMotion>
                                  </p:childTnLst>
                                </p:cTn>
                              </p:par>
                              <p:par>
                                <p:cTn id="36" presetID="42" presetClass="path" presetSubtype="0" accel="50000" decel="50000" fill="hold" grpId="0" nodeType="withEffect">
                                  <p:stCondLst>
                                    <p:cond delay="0"/>
                                  </p:stCondLst>
                                  <p:childTnLst>
                                    <p:animMotion origin="layout" path="M 3.33333E-6 -4.14431E-6 L 0.00243 0.15518 " pathEditMode="relative" rAng="0" ptsTypes="AA">
                                      <p:cBhvr>
                                        <p:cTn id="37" dur="2000" fill="hold"/>
                                        <p:tgtEl>
                                          <p:spTgt spid="6"/>
                                        </p:tgtEl>
                                        <p:attrNameLst>
                                          <p:attrName>ppt_x</p:attrName>
                                          <p:attrName>ppt_y</p:attrName>
                                        </p:attrNameLst>
                                      </p:cBhvr>
                                      <p:rCtr x="122" y="7747"/>
                                    </p:animMotion>
                                  </p:childTnLst>
                                </p:cTn>
                              </p:par>
                              <p:par>
                                <p:cTn id="38" presetID="42" presetClass="path" presetSubtype="0" accel="50000" decel="50000" fill="hold" grpId="0" nodeType="withEffect">
                                  <p:stCondLst>
                                    <p:cond delay="0"/>
                                  </p:stCondLst>
                                  <p:childTnLst>
                                    <p:animMotion origin="layout" path="M 0.0007 -4.48659E-6 L 0.00139 -0.05481 " pathEditMode="relative" rAng="0" ptsTypes="AA">
                                      <p:cBhvr>
                                        <p:cTn id="39" dur="2000" fill="hold"/>
                                        <p:tgtEl>
                                          <p:spTgt spid="4"/>
                                        </p:tgtEl>
                                        <p:attrNameLst>
                                          <p:attrName>ppt_x</p:attrName>
                                          <p:attrName>ppt_y</p:attrName>
                                        </p:attrNameLst>
                                      </p:cBhvr>
                                      <p:rCtr x="35" y="-2752"/>
                                    </p:animMotion>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par>
                                <p:cTn id="67" presetID="10" presetClass="entr"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down)">
                                      <p:cBhvr>
                                        <p:cTn id="80" dur="500"/>
                                        <p:tgtEl>
                                          <p:spTgt spid="17"/>
                                        </p:tgtEl>
                                      </p:cBhvr>
                                    </p:animEffect>
                                  </p:childTnLst>
                                </p:cTn>
                              </p:par>
                              <p:par>
                                <p:cTn id="81" presetID="42" presetClass="path" presetSubtype="0" accel="50000" decel="50000" fill="hold" grpId="0" nodeType="withEffect">
                                  <p:stCondLst>
                                    <p:cond delay="0"/>
                                  </p:stCondLst>
                                  <p:childTnLst>
                                    <p:animMotion origin="layout" path="M -3.05556E-6 2.03515E-6 L -0.00607 -0.11217 " pathEditMode="relative" rAng="0" ptsTypes="AA">
                                      <p:cBhvr>
                                        <p:cTn id="82" dur="2000" fill="hold"/>
                                        <p:tgtEl>
                                          <p:spTgt spid="13"/>
                                        </p:tgtEl>
                                        <p:attrNameLst>
                                          <p:attrName>ppt_x</p:attrName>
                                          <p:attrName>ppt_y</p:attrName>
                                        </p:attrNameLst>
                                      </p:cBhvr>
                                      <p:rCtr x="-313" y="-5620"/>
                                    </p:animMotion>
                                  </p:childTnLst>
                                </p:cTn>
                              </p:par>
                              <p:par>
                                <p:cTn id="83" presetID="42" presetClass="path" presetSubtype="0" accel="50000" decel="50000" fill="hold" grpId="0" nodeType="withEffect">
                                  <p:stCondLst>
                                    <p:cond delay="0"/>
                                  </p:stCondLst>
                                  <p:childTnLst>
                                    <p:animMotion origin="layout" path="M -2.77778E-6 -4.93987E-6 L 0.00452 0.10037 " pathEditMode="relative" rAng="0" ptsTypes="AA">
                                      <p:cBhvr>
                                        <p:cTn id="84" dur="2000" fill="hold"/>
                                        <p:tgtEl>
                                          <p:spTgt spid="12"/>
                                        </p:tgtEl>
                                        <p:attrNameLst>
                                          <p:attrName>ppt_x</p:attrName>
                                          <p:attrName>ppt_y</p:attrName>
                                        </p:attrNameLst>
                                      </p:cBhvr>
                                      <p:rCtr x="226" y="5019"/>
                                    </p:animMotion>
                                  </p:childTnLst>
                                </p:cTn>
                              </p:par>
                              <p:par>
                                <p:cTn id="85" presetID="42" presetClass="path" presetSubtype="0" accel="50000" decel="50000" fill="hold" grpId="0" nodeType="withEffect">
                                  <p:stCondLst>
                                    <p:cond delay="0"/>
                                  </p:stCondLst>
                                  <p:childTnLst>
                                    <p:animMotion origin="layout" path="M 1.11022E-16 5.18039E-7 L 0.00208 -0.09921 " pathEditMode="relative" rAng="0" ptsTypes="AA">
                                      <p:cBhvr>
                                        <p:cTn id="86" dur="2000" fill="hold"/>
                                        <p:tgtEl>
                                          <p:spTgt spid="11"/>
                                        </p:tgtEl>
                                        <p:attrNameLst>
                                          <p:attrName>ppt_x</p:attrName>
                                          <p:attrName>ppt_y</p:attrName>
                                        </p:attrNameLst>
                                      </p:cBhvr>
                                      <p:rCtr x="104" y="-4972"/>
                                    </p:animMotion>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0-#ppt_w/2"/>
                                          </p:val>
                                        </p:tav>
                                        <p:tav tm="100000">
                                          <p:val>
                                            <p:strVal val="#ppt_x"/>
                                          </p:val>
                                        </p:tav>
                                      </p:tavLst>
                                    </p:anim>
                                    <p:anim calcmode="lin" valueType="num">
                                      <p:cBhvr additive="base">
                                        <p:cTn id="9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9" grpId="0" animBg="1"/>
      <p:bldP spid="9" grpId="1" animBg="1"/>
      <p:bldP spid="10" grpId="0" animBg="1"/>
      <p:bldP spid="10" grpId="1" animBg="1"/>
      <p:bldP spid="11" grpId="0"/>
      <p:bldP spid="11" grpId="1"/>
      <p:bldP spid="12" grpId="0"/>
      <p:bldP spid="12" grpId="1"/>
      <p:bldP spid="13" grpId="0"/>
      <p:bldP spid="13" grpId="1"/>
      <p:bldP spid="14" grpId="0" animBg="1"/>
      <p:bldP spid="16" grpId="0" animBg="1"/>
      <p:bldP spid="15" grpId="0" animBg="1"/>
      <p:bldP spid="15" grpId="1"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 and Off Responsibility</a:t>
            </a:r>
            <a:endParaRPr lang="en-US" dirty="0"/>
          </a:p>
        </p:txBody>
      </p:sp>
      <p:sp>
        <p:nvSpPr>
          <p:cNvPr id="6" name="Content Placeholder 5"/>
          <p:cNvSpPr>
            <a:spLocks noGrp="1"/>
          </p:cNvSpPr>
          <p:nvPr>
            <p:ph sz="quarter" idx="4"/>
          </p:nvPr>
        </p:nvSpPr>
        <p:spPr/>
        <p:txBody>
          <a:bodyPr/>
          <a:lstStyle/>
          <a:p>
            <a:r>
              <a:rPr lang="en-US" b="1" dirty="0" smtClean="0"/>
              <a:t>On official </a:t>
            </a:r>
            <a:r>
              <a:rPr lang="en-US" dirty="0" smtClean="0"/>
              <a:t>watches:</a:t>
            </a:r>
          </a:p>
          <a:p>
            <a:pPr lvl="1"/>
            <a:r>
              <a:rPr lang="en-US" dirty="0" smtClean="0"/>
              <a:t>Area around ball</a:t>
            </a:r>
          </a:p>
          <a:p>
            <a:pPr lvl="1"/>
            <a:r>
              <a:rPr lang="en-US" dirty="0" smtClean="0"/>
              <a:t>Push, hold, trip, illegal body check, warding, etc.</a:t>
            </a:r>
          </a:p>
          <a:p>
            <a:r>
              <a:rPr lang="en-US" b="1" dirty="0" smtClean="0"/>
              <a:t>Off officials </a:t>
            </a:r>
            <a:r>
              <a:rPr lang="en-US" dirty="0" smtClean="0"/>
              <a:t>watch:</a:t>
            </a:r>
          </a:p>
          <a:p>
            <a:pPr lvl="1"/>
            <a:r>
              <a:rPr lang="en-US" dirty="0" smtClean="0"/>
              <a:t>Area away from the ball</a:t>
            </a:r>
          </a:p>
          <a:p>
            <a:pPr lvl="1"/>
            <a:r>
              <a:rPr lang="en-US" dirty="0" smtClean="0"/>
              <a:t>Interference, illegal screen, etc.</a:t>
            </a:r>
          </a:p>
          <a:p>
            <a:r>
              <a:rPr lang="en-US" dirty="0" smtClean="0"/>
              <a:t>All officials move to cover the play</a:t>
            </a:r>
          </a:p>
        </p:txBody>
      </p:sp>
      <p:sp>
        <p:nvSpPr>
          <p:cNvPr id="16" name="TextBox 15"/>
          <p:cNvSpPr txBox="1"/>
          <p:nvPr/>
        </p:nvSpPr>
        <p:spPr>
          <a:xfrm>
            <a:off x="3360619" y="4277111"/>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8" name="TextBox 17"/>
          <p:cNvSpPr txBox="1"/>
          <p:nvPr/>
        </p:nvSpPr>
        <p:spPr>
          <a:xfrm>
            <a:off x="1676400" y="2280502"/>
            <a:ext cx="33013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20"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22</a:t>
            </a:r>
            <a:endParaRPr lang="en-US" sz="1600" b="1" dirty="0"/>
          </a:p>
        </p:txBody>
      </p:sp>
      <p:sp>
        <p:nvSpPr>
          <p:cNvPr id="4" name="TextBox 3"/>
          <p:cNvSpPr txBox="1"/>
          <p:nvPr/>
        </p:nvSpPr>
        <p:spPr>
          <a:xfrm>
            <a:off x="3551890" y="4969608"/>
            <a:ext cx="595035"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ON</a:t>
            </a:r>
            <a:endParaRPr lang="en-US" sz="2400" b="1" dirty="0">
              <a:solidFill>
                <a:srgbClr val="0070C0"/>
              </a:solidFill>
              <a:effectLst>
                <a:outerShdw blurRad="38100" dist="38100" dir="2700000" algn="tl">
                  <a:srgbClr val="000000">
                    <a:alpha val="43137"/>
                  </a:srgbClr>
                </a:outerShdw>
              </a:effectLst>
            </a:endParaRPr>
          </a:p>
        </p:txBody>
      </p:sp>
      <p:sp>
        <p:nvSpPr>
          <p:cNvPr id="26" name="TextBox 25"/>
          <p:cNvSpPr txBox="1"/>
          <p:nvPr/>
        </p:nvSpPr>
        <p:spPr>
          <a:xfrm>
            <a:off x="1022824" y="5606871"/>
            <a:ext cx="67518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OFF</a:t>
            </a:r>
            <a:endParaRPr lang="en-US" sz="2400" b="1" dirty="0">
              <a:solidFill>
                <a:srgbClr val="FF0000"/>
              </a:solidFill>
              <a:effectLst>
                <a:outerShdw blurRad="38100" dist="38100" dir="2700000" algn="tl">
                  <a:srgbClr val="000000">
                    <a:alpha val="43137"/>
                  </a:srgbClr>
                </a:outerShdw>
              </a:effectLst>
            </a:endParaRPr>
          </a:p>
        </p:txBody>
      </p:sp>
      <p:sp>
        <p:nvSpPr>
          <p:cNvPr id="17" name="Oval 16"/>
          <p:cNvSpPr/>
          <p:nvPr/>
        </p:nvSpPr>
        <p:spPr>
          <a:xfrm>
            <a:off x="3154168" y="3451170"/>
            <a:ext cx="255952" cy="255952"/>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TextBox 18"/>
          <p:cNvSpPr txBox="1"/>
          <p:nvPr/>
        </p:nvSpPr>
        <p:spPr>
          <a:xfrm>
            <a:off x="1437790" y="4046279"/>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2" name="TextBox 11"/>
          <p:cNvSpPr txBox="1"/>
          <p:nvPr/>
        </p:nvSpPr>
        <p:spPr>
          <a:xfrm>
            <a:off x="2006538" y="2768430"/>
            <a:ext cx="67518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OFF</a:t>
            </a:r>
            <a:endParaRPr lang="en-US" sz="24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163021" y="4738775"/>
            <a:ext cx="595035"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ON</a:t>
            </a:r>
            <a:endParaRPr lang="en-US" sz="2400" b="1" dirty="0">
              <a:solidFill>
                <a:srgbClr val="0070C0"/>
              </a:solidFill>
              <a:effectLst>
                <a:outerShdw blurRad="38100" dist="38100" dir="2700000" algn="tl">
                  <a:srgbClr val="000000">
                    <a:alpha val="43137"/>
                  </a:srgbClr>
                </a:outerShdw>
              </a:effectLst>
            </a:endParaRPr>
          </a:p>
        </p:txBody>
      </p:sp>
      <p:sp>
        <p:nvSpPr>
          <p:cNvPr id="14" name="TextBox 13"/>
          <p:cNvSpPr txBox="1"/>
          <p:nvPr/>
        </p:nvSpPr>
        <p:spPr>
          <a:xfrm>
            <a:off x="762605" y="2545265"/>
            <a:ext cx="67518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OFF</a:t>
            </a:r>
            <a:endParaRPr lang="en-US" sz="2400" b="1" dirty="0">
              <a:solidFill>
                <a:srgbClr val="FF0000"/>
              </a:solidFill>
              <a:effectLst>
                <a:outerShdw blurRad="38100" dist="38100" dir="2700000" algn="tl">
                  <a:srgbClr val="000000">
                    <a:alpha val="43137"/>
                  </a:srgbClr>
                </a:outerShdw>
              </a:effectLst>
            </a:endParaRPr>
          </a:p>
        </p:txBody>
      </p:sp>
      <p:sp>
        <p:nvSpPr>
          <p:cNvPr id="15" name="TextBox 14"/>
          <p:cNvSpPr txBox="1"/>
          <p:nvPr/>
        </p:nvSpPr>
        <p:spPr>
          <a:xfrm>
            <a:off x="2552205" y="4876800"/>
            <a:ext cx="67518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OFF</a:t>
            </a:r>
            <a:endParaRPr lang="en-US" sz="2400" b="1" dirty="0">
              <a:solidFill>
                <a:srgbClr val="FF0000"/>
              </a:solidFill>
              <a:effectLst>
                <a:outerShdw blurRad="38100" dist="38100" dir="2700000" algn="tl">
                  <a:srgbClr val="000000">
                    <a:alpha val="43137"/>
                  </a:srgbClr>
                </a:outerShdw>
              </a:effectLst>
            </a:endParaRPr>
          </a:p>
        </p:txBody>
      </p:sp>
      <p:sp>
        <p:nvSpPr>
          <p:cNvPr id="21" name="TextBox 20"/>
          <p:cNvSpPr txBox="1"/>
          <p:nvPr/>
        </p:nvSpPr>
        <p:spPr>
          <a:xfrm>
            <a:off x="1941853" y="1595735"/>
            <a:ext cx="595035"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ON</a:t>
            </a:r>
            <a:endParaRPr lang="en-US" sz="2400" b="1" dirty="0">
              <a:solidFill>
                <a:srgbClr val="0070C0"/>
              </a:solidFill>
              <a:effectLst>
                <a:outerShdw blurRad="38100" dist="38100" dir="2700000" algn="tl">
                  <a:srgbClr val="000000">
                    <a:alpha val="43137"/>
                  </a:srgbClr>
                </a:outerShdw>
              </a:effectLst>
            </a:endParaRPr>
          </a:p>
        </p:txBody>
      </p:sp>
      <p:sp>
        <p:nvSpPr>
          <p:cNvPr id="22" name="TextBox 21"/>
          <p:cNvSpPr txBox="1"/>
          <p:nvPr/>
        </p:nvSpPr>
        <p:spPr>
          <a:xfrm>
            <a:off x="1001215" y="3810000"/>
            <a:ext cx="67518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OFF</a:t>
            </a:r>
            <a:endParaRPr lang="en-US" sz="2400" b="1" dirty="0">
              <a:solidFill>
                <a:srgbClr val="FF0000"/>
              </a:solidFill>
              <a:effectLst>
                <a:outerShdw blurRad="38100" dist="38100" dir="2700000" algn="tl">
                  <a:srgbClr val="000000">
                    <a:alpha val="43137"/>
                  </a:srgbClr>
                </a:outerShdw>
              </a:effectLst>
            </a:endParaRPr>
          </a:p>
        </p:txBody>
      </p:sp>
      <p:sp>
        <p:nvSpPr>
          <p:cNvPr id="23" name="TextBox 22"/>
          <p:cNvSpPr txBox="1"/>
          <p:nvPr/>
        </p:nvSpPr>
        <p:spPr>
          <a:xfrm>
            <a:off x="3276600" y="3872153"/>
            <a:ext cx="67518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OFF</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71210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6 3.40426E-6 L -0.04218 0.16697 " pathEditMode="relative" rAng="0" ptsTypes="AA">
                                      <p:cBhvr>
                                        <p:cTn id="44" dur="2000" fill="hold"/>
                                        <p:tgtEl>
                                          <p:spTgt spid="17"/>
                                        </p:tgtEl>
                                        <p:attrNameLst>
                                          <p:attrName>ppt_x</p:attrName>
                                          <p:attrName>ppt_y</p:attrName>
                                        </p:attrNameLst>
                                      </p:cBhvr>
                                      <p:rCtr x="-2118" y="8349"/>
                                    </p:animMotion>
                                  </p:childTnLst>
                                </p:cTn>
                              </p:par>
                              <p:par>
                                <p:cTn id="45" presetID="42" presetClass="path" presetSubtype="0" accel="50000" decel="50000" fill="hold" grpId="0" nodeType="withEffect">
                                  <p:stCondLst>
                                    <p:cond delay="0"/>
                                  </p:stCondLst>
                                  <p:childTnLst>
                                    <p:animMotion origin="layout" path="M 2.5E-6 2.0074E-6 L -0.01094 0.10939 " pathEditMode="relative" rAng="0" ptsTypes="AA">
                                      <p:cBhvr>
                                        <p:cTn id="46" dur="2000" fill="hold"/>
                                        <p:tgtEl>
                                          <p:spTgt spid="16"/>
                                        </p:tgtEl>
                                        <p:attrNameLst>
                                          <p:attrName>ppt_x</p:attrName>
                                          <p:attrName>ppt_y</p:attrName>
                                        </p:attrNameLst>
                                      </p:cBhvr>
                                      <p:rCtr x="-556" y="5458"/>
                                    </p:animMotion>
                                  </p:childTnLst>
                                </p:cTn>
                              </p:par>
                              <p:par>
                                <p:cTn id="47" presetID="42" presetClass="path" presetSubtype="0" accel="50000" decel="50000" fill="hold" grpId="0" nodeType="withEffect">
                                  <p:stCondLst>
                                    <p:cond delay="0"/>
                                  </p:stCondLst>
                                  <p:childTnLst>
                                    <p:animMotion origin="layout" path="M 8.33333E-7 -4.22757E-6 L -0.01615 0.17623 " pathEditMode="relative" rAng="0" ptsTypes="AA">
                                      <p:cBhvr>
                                        <p:cTn id="48" dur="2000" fill="hold"/>
                                        <p:tgtEl>
                                          <p:spTgt spid="19"/>
                                        </p:tgtEl>
                                        <p:attrNameLst>
                                          <p:attrName>ppt_x</p:attrName>
                                          <p:attrName>ppt_y</p:attrName>
                                        </p:attrNameLst>
                                      </p:cBhvr>
                                      <p:rCtr x="-816" y="8811"/>
                                    </p:animMotion>
                                  </p:childTnLst>
                                </p:cTn>
                              </p:par>
                              <p:par>
                                <p:cTn id="49" presetID="42" presetClass="path" presetSubtype="0" accel="50000" decel="50000" fill="hold" grpId="0" nodeType="withEffect">
                                  <p:stCondLst>
                                    <p:cond delay="0"/>
                                  </p:stCondLst>
                                  <p:childTnLst>
                                    <p:animMotion origin="layout" path="M 1.11111E-6 -4.93987E-6 L 0.01528 0.11148 " pathEditMode="relative" rAng="0" ptsTypes="AA">
                                      <p:cBhvr>
                                        <p:cTn id="50" dur="2000" fill="hold"/>
                                        <p:tgtEl>
                                          <p:spTgt spid="18"/>
                                        </p:tgtEl>
                                        <p:attrNameLst>
                                          <p:attrName>ppt_x</p:attrName>
                                          <p:attrName>ppt_y</p:attrName>
                                        </p:attrNameLst>
                                      </p:cBhvr>
                                      <p:rCtr x="764" y="5574"/>
                                    </p:animMotion>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0.04218 0.16697 L -0.25885 0.07816 " pathEditMode="relative" rAng="0" ptsTypes="AA">
                                      <p:cBhvr>
                                        <p:cTn id="64" dur="2000" fill="hold"/>
                                        <p:tgtEl>
                                          <p:spTgt spid="17"/>
                                        </p:tgtEl>
                                        <p:attrNameLst>
                                          <p:attrName>ppt_x</p:attrName>
                                          <p:attrName>ppt_y</p:attrName>
                                        </p:attrNameLst>
                                      </p:cBhvr>
                                      <p:rCtr x="-10833" y="-4440"/>
                                    </p:animMotion>
                                  </p:childTnLst>
                                </p:cTn>
                              </p:par>
                              <p:par>
                                <p:cTn id="65" presetID="35" presetClass="path" presetSubtype="0" accel="50000" decel="50000" fill="hold" grpId="1" nodeType="withEffect">
                                  <p:stCondLst>
                                    <p:cond delay="0"/>
                                  </p:stCondLst>
                                  <p:childTnLst>
                                    <p:animMotion origin="layout" path="M -0.01094 0.10939 L -0.03594 0.03168 " pathEditMode="relative" rAng="0" ptsTypes="AA">
                                      <p:cBhvr>
                                        <p:cTn id="66" dur="2000" fill="hold"/>
                                        <p:tgtEl>
                                          <p:spTgt spid="16"/>
                                        </p:tgtEl>
                                        <p:attrNameLst>
                                          <p:attrName>ppt_x</p:attrName>
                                          <p:attrName>ppt_y</p:attrName>
                                        </p:attrNameLst>
                                      </p:cBhvr>
                                      <p:rCtr x="-1250" y="-3885"/>
                                    </p:animMotion>
                                  </p:childTnLst>
                                </p:cTn>
                              </p:par>
                              <p:par>
                                <p:cTn id="67" presetID="42" presetClass="path" presetSubtype="0" accel="50000" decel="50000" fill="hold" grpId="1" nodeType="withEffect">
                                  <p:stCondLst>
                                    <p:cond delay="0"/>
                                  </p:stCondLst>
                                  <p:childTnLst>
                                    <p:animMotion origin="layout" path="M -0.01615 0.17623 L -0.07448 0.08742 " pathEditMode="relative" rAng="0" ptsTypes="AA">
                                      <p:cBhvr>
                                        <p:cTn id="68" dur="2000" fill="hold"/>
                                        <p:tgtEl>
                                          <p:spTgt spid="19"/>
                                        </p:tgtEl>
                                        <p:attrNameLst>
                                          <p:attrName>ppt_x</p:attrName>
                                          <p:attrName>ppt_y</p:attrName>
                                        </p:attrNameLst>
                                      </p:cBhvr>
                                      <p:rCtr x="-2917" y="-4440"/>
                                    </p:animMotion>
                                  </p:childTnLst>
                                </p:cTn>
                              </p:par>
                              <p:par>
                                <p:cTn id="69" presetID="42" presetClass="path" presetSubtype="0" accel="50000" decel="50000" fill="hold" grpId="1" nodeType="withEffect">
                                  <p:stCondLst>
                                    <p:cond delay="0"/>
                                  </p:stCondLst>
                                  <p:childTnLst>
                                    <p:animMotion origin="layout" path="M 0.01528 0.11148 L -0.01806 0.08927 " pathEditMode="relative" rAng="0" ptsTypes="AA">
                                      <p:cBhvr>
                                        <p:cTn id="70" dur="2000" fill="hold"/>
                                        <p:tgtEl>
                                          <p:spTgt spid="18"/>
                                        </p:tgtEl>
                                        <p:attrNameLst>
                                          <p:attrName>ppt_x</p:attrName>
                                          <p:attrName>ppt_y</p:attrName>
                                        </p:attrNameLst>
                                      </p:cBhvr>
                                      <p:rCtr x="-1667" y="-1110"/>
                                    </p:animMotion>
                                  </p:childTnLst>
                                </p:cTn>
                              </p:par>
                              <p:par>
                                <p:cTn id="71" presetID="10" presetClass="exit" presetSubtype="0" fill="hold" grpId="1"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
                                        </p:tgtEl>
                                      </p:cBhvr>
                                    </p:animEffect>
                                    <p:set>
                                      <p:cBhvr>
                                        <p:cTn id="76" dur="1" fill="hold">
                                          <p:stCondLst>
                                            <p:cond delay="499"/>
                                          </p:stCondLst>
                                        </p:cTn>
                                        <p:tgtEl>
                                          <p:spTgt spid="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64" presetClass="path" presetSubtype="0" accel="50000" decel="50000" fill="hold" grpId="2" nodeType="clickEffect">
                                  <p:stCondLst>
                                    <p:cond delay="0"/>
                                  </p:stCondLst>
                                  <p:childTnLst>
                                    <p:animMotion origin="layout" path="M -0.25885 0.07816 L -0.19218 -0.13275 " pathEditMode="relative" rAng="0" ptsTypes="AA">
                                      <p:cBhvr>
                                        <p:cTn id="93" dur="2000" fill="hold"/>
                                        <p:tgtEl>
                                          <p:spTgt spid="17"/>
                                        </p:tgtEl>
                                        <p:attrNameLst>
                                          <p:attrName>ppt_x</p:attrName>
                                          <p:attrName>ppt_y</p:attrName>
                                        </p:attrNameLst>
                                      </p:cBhvr>
                                      <p:rCtr x="3333" y="-10546"/>
                                    </p:animMotion>
                                  </p:childTnLst>
                                </p:cTn>
                              </p:par>
                              <p:par>
                                <p:cTn id="94" presetID="64" presetClass="path" presetSubtype="0" accel="50000" decel="50000" fill="hold" grpId="2" nodeType="withEffect">
                                  <p:stCondLst>
                                    <p:cond delay="0"/>
                                  </p:stCondLst>
                                  <p:childTnLst>
                                    <p:animMotion origin="layout" path="M -0.07448 0.08742 L 0.01719 -0.03469 " pathEditMode="relative" rAng="0" ptsTypes="AA">
                                      <p:cBhvr>
                                        <p:cTn id="95" dur="2000" fill="hold"/>
                                        <p:tgtEl>
                                          <p:spTgt spid="19"/>
                                        </p:tgtEl>
                                        <p:attrNameLst>
                                          <p:attrName>ppt_x</p:attrName>
                                          <p:attrName>ppt_y</p:attrName>
                                        </p:attrNameLst>
                                      </p:cBhvr>
                                      <p:rCtr x="4583" y="-6105"/>
                                    </p:animMotion>
                                  </p:childTnLst>
                                </p:cTn>
                              </p:par>
                              <p:par>
                                <p:cTn id="96" presetID="64" presetClass="path" presetSubtype="0" accel="50000" decel="50000" fill="hold" grpId="2" nodeType="withEffect">
                                  <p:stCondLst>
                                    <p:cond delay="0"/>
                                  </p:stCondLst>
                                  <p:childTnLst>
                                    <p:animMotion origin="layout" path="M -0.03594 0.03171 L -0.03594 -0.05718 " pathEditMode="relative" rAng="0" ptsTypes="AA">
                                      <p:cBhvr>
                                        <p:cTn id="97" dur="2000" fill="hold"/>
                                        <p:tgtEl>
                                          <p:spTgt spid="16"/>
                                        </p:tgtEl>
                                        <p:attrNameLst>
                                          <p:attrName>ppt_x</p:attrName>
                                          <p:attrName>ppt_y</p:attrName>
                                        </p:attrNameLst>
                                      </p:cBhvr>
                                      <p:rCtr x="0" y="-4444"/>
                                    </p:animMotion>
                                  </p:childTnLst>
                                </p:cTn>
                              </p:par>
                              <p:par>
                                <p:cTn id="98" presetID="42" presetClass="path" presetSubtype="0" accel="50000" decel="50000" fill="hold" grpId="2" nodeType="withEffect">
                                  <p:stCondLst>
                                    <p:cond delay="0"/>
                                  </p:stCondLst>
                                  <p:childTnLst>
                                    <p:animMotion origin="layout" path="M -0.01806 0.08936 L -0.00139 -0.11064 " pathEditMode="relative" rAng="0" ptsTypes="AA">
                                      <p:cBhvr>
                                        <p:cTn id="99" dur="2000" fill="hold"/>
                                        <p:tgtEl>
                                          <p:spTgt spid="18"/>
                                        </p:tgtEl>
                                        <p:attrNameLst>
                                          <p:attrName>ppt_x</p:attrName>
                                          <p:attrName>ppt_y</p:attrName>
                                        </p:attrNameLst>
                                      </p:cBhvr>
                                      <p:rCtr x="833" y="-10000"/>
                                    </p:animMotion>
                                  </p:childTnLst>
                                </p:cTn>
                              </p:par>
                              <p:par>
                                <p:cTn id="100" presetID="10" presetClass="exit" presetSubtype="0" fill="hold" grpId="1" nodeType="with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4"/>
                                        </p:tgtEl>
                                      </p:cBhvr>
                                    </p:animEffect>
                                    <p:set>
                                      <p:cBhvr>
                                        <p:cTn id="108" dur="1" fill="hold">
                                          <p:stCondLst>
                                            <p:cond delay="499"/>
                                          </p:stCondLst>
                                        </p:cTn>
                                        <p:tgtEl>
                                          <p:spTgt spid="14"/>
                                        </p:tgtEl>
                                        <p:attrNameLst>
                                          <p:attrName>style.visibility</p:attrName>
                                        </p:attrNameLst>
                                      </p:cBhvr>
                                      <p:to>
                                        <p:strVal val="hidden"/>
                                      </p:to>
                                    </p:se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8" grpId="0"/>
      <p:bldP spid="18" grpId="1"/>
      <p:bldP spid="18" grpId="2"/>
      <p:bldP spid="20" grpId="0" animBg="1"/>
      <p:bldP spid="4" grpId="0"/>
      <p:bldP spid="4" grpId="1"/>
      <p:bldP spid="26" grpId="0"/>
      <p:bldP spid="26" grpId="1"/>
      <p:bldP spid="17" grpId="0" animBg="1"/>
      <p:bldP spid="17" grpId="1" animBg="1"/>
      <p:bldP spid="17" grpId="2" animBg="1"/>
      <p:bldP spid="19" grpId="0"/>
      <p:bldP spid="19" grpId="1"/>
      <p:bldP spid="19" grpId="2"/>
      <p:bldP spid="12" grpId="0"/>
      <p:bldP spid="12" grpId="1"/>
      <p:bldP spid="13" grpId="0"/>
      <p:bldP spid="13" grpId="1"/>
      <p:bldP spid="14" grpId="0"/>
      <p:bldP spid="14" grpId="1"/>
      <p:bldP spid="15" grpId="0"/>
      <p:bldP spid="15" grpId="1"/>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sosceles Triangle 21"/>
          <p:cNvSpPr/>
          <p:nvPr/>
        </p:nvSpPr>
        <p:spPr>
          <a:xfrm rot="2640000" flipH="1">
            <a:off x="6310966" y="2335790"/>
            <a:ext cx="731587" cy="1555042"/>
          </a:xfrm>
          <a:prstGeom prst="triangle">
            <a:avLst/>
          </a:prstGeom>
          <a:solidFill>
            <a:schemeClr val="bg1">
              <a:lumMod val="50000"/>
              <a:alpha val="47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18" name="Isosceles Triangle 17"/>
          <p:cNvSpPr/>
          <p:nvPr/>
        </p:nvSpPr>
        <p:spPr>
          <a:xfrm rot="13440000" flipH="1">
            <a:off x="5570843" y="3158233"/>
            <a:ext cx="891851" cy="1644667"/>
          </a:xfrm>
          <a:prstGeom prst="triangle">
            <a:avLst/>
          </a:prstGeom>
          <a:solidFill>
            <a:schemeClr val="bg1">
              <a:lumMod val="50000"/>
              <a:alpha val="47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5" name="Title 4"/>
          <p:cNvSpPr>
            <a:spLocks noGrp="1"/>
          </p:cNvSpPr>
          <p:nvPr>
            <p:ph type="title"/>
          </p:nvPr>
        </p:nvSpPr>
        <p:spPr/>
        <p:txBody>
          <a:bodyPr/>
          <a:lstStyle/>
          <a:p>
            <a:r>
              <a:rPr lang="en-US" dirty="0" smtClean="0"/>
              <a:t>Goal Scored</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Lead sounds whistle and runs in. Faces action and signals goal</a:t>
            </a:r>
          </a:p>
          <a:p>
            <a:pPr lvl="1"/>
            <a:r>
              <a:rPr lang="en-US" dirty="0" smtClean="0"/>
              <a:t>Trail and Single watch shooter!</a:t>
            </a:r>
          </a:p>
          <a:p>
            <a:r>
              <a:rPr lang="en-US" dirty="0" smtClean="0"/>
              <a:t>Single comes in and watches the players while the Lead gets the ball</a:t>
            </a:r>
          </a:p>
          <a:p>
            <a:r>
              <a:rPr lang="en-US" dirty="0" smtClean="0"/>
              <a:t>Officials exchange the ball while Trail keeps eyes on players</a:t>
            </a:r>
          </a:p>
          <a:p>
            <a:r>
              <a:rPr lang="en-US" dirty="0" smtClean="0"/>
              <a:t>Jog to positions for the next face-off</a:t>
            </a:r>
            <a:endParaRPr lang="en-US" dirty="0"/>
          </a:p>
        </p:txBody>
      </p:sp>
      <p:sp>
        <p:nvSpPr>
          <p:cNvPr id="8" name="Oval 7"/>
          <p:cNvSpPr/>
          <p:nvPr/>
        </p:nvSpPr>
        <p:spPr>
          <a:xfrm>
            <a:off x="6180319" y="3505200"/>
            <a:ext cx="256970" cy="25697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 name="Group 2"/>
          <p:cNvGrpSpPr/>
          <p:nvPr/>
        </p:nvGrpSpPr>
        <p:grpSpPr>
          <a:xfrm>
            <a:off x="7554524" y="3540242"/>
            <a:ext cx="818917" cy="795776"/>
            <a:chOff x="7486883" y="2417009"/>
            <a:chExt cx="818917" cy="795776"/>
          </a:xfrm>
          <a:scene3d>
            <a:camera prst="perspectiveHeroicExtremeLeftFacing"/>
            <a:lightRig rig="threePt" dir="t"/>
          </a:scene3d>
        </p:grpSpPr>
        <p:sp>
          <p:nvSpPr>
            <p:cNvPr id="19" name="Rounded Rectangle 18"/>
            <p:cNvSpPr/>
            <p:nvPr/>
          </p:nvSpPr>
          <p:spPr>
            <a:xfrm>
              <a:off x="7486883" y="2417009"/>
              <a:ext cx="818917" cy="795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4524" y="2488029"/>
              <a:ext cx="683633" cy="71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7304400" y="4203876"/>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1" name="TextBox 10"/>
          <p:cNvSpPr txBox="1"/>
          <p:nvPr/>
        </p:nvSpPr>
        <p:spPr>
          <a:xfrm>
            <a:off x="7010400" y="2362200"/>
            <a:ext cx="33013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00"/>
                </a:solidFill>
                <a:effectLst>
                  <a:outerShdw blurRad="76200" dist="50800" dir="5400000" algn="tl" rotWithShape="0">
                    <a:srgbClr val="000000">
                      <a:alpha val="65000"/>
                    </a:srgbClr>
                  </a:outerShdw>
                </a:effectLst>
              </a:rPr>
              <a:t>S</a:t>
            </a:r>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760000" flipH="1">
            <a:off x="7730208" y="4170981"/>
            <a:ext cx="649378" cy="45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105400" y="2514600"/>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W</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4" name="Rounded Rectangle 13"/>
          <p:cNvSpPr/>
          <p:nvPr/>
        </p:nvSpPr>
        <p:spPr>
          <a:xfrm>
            <a:off x="-838200" y="6011214"/>
            <a:ext cx="5631134"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a:solidFill>
                  <a:schemeClr val="tx1"/>
                </a:solidFill>
              </a:rPr>
              <a:t>	</a:t>
            </a:r>
            <a:r>
              <a:rPr lang="en-US" sz="1600" b="1" dirty="0" smtClean="0">
                <a:solidFill>
                  <a:schemeClr val="tx1"/>
                </a:solidFill>
              </a:rPr>
              <a:t>The </a:t>
            </a:r>
            <a:r>
              <a:rPr lang="en-US" sz="1600" b="1" dirty="0">
                <a:solidFill>
                  <a:schemeClr val="tx1"/>
                </a:solidFill>
              </a:rPr>
              <a:t>few seconds after a goal is scored is when things </a:t>
            </a:r>
            <a:endParaRPr lang="en-US" sz="1600" b="1" dirty="0" smtClean="0">
              <a:solidFill>
                <a:schemeClr val="tx1"/>
              </a:solidFill>
            </a:endParaRPr>
          </a:p>
          <a:p>
            <a:pPr algn="r"/>
            <a:r>
              <a:rPr lang="en-US" sz="1600" b="1" dirty="0" smtClean="0">
                <a:solidFill>
                  <a:schemeClr val="tx1"/>
                </a:solidFill>
              </a:rPr>
              <a:t>can </a:t>
            </a:r>
            <a:r>
              <a:rPr lang="en-US" sz="1600" b="1" dirty="0">
                <a:solidFill>
                  <a:schemeClr val="tx1"/>
                </a:solidFill>
              </a:rPr>
              <a:t>get </a:t>
            </a:r>
            <a:r>
              <a:rPr lang="en-US" sz="1600" b="1" dirty="0" smtClean="0">
                <a:solidFill>
                  <a:schemeClr val="tx1"/>
                </a:solidFill>
              </a:rPr>
              <a:t>out of </a:t>
            </a:r>
            <a:r>
              <a:rPr lang="en-US" sz="1600" b="1" dirty="0">
                <a:solidFill>
                  <a:schemeClr val="tx1"/>
                </a:solidFill>
              </a:rPr>
              <a:t>control if not paying attention.</a:t>
            </a:r>
          </a:p>
        </p:txBody>
      </p:sp>
      <p:sp>
        <p:nvSpPr>
          <p:cNvPr id="16"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25</a:t>
            </a:r>
            <a:endParaRPr lang="en-US" sz="1600" b="1" dirty="0"/>
          </a:p>
        </p:txBody>
      </p:sp>
      <p:sp>
        <p:nvSpPr>
          <p:cNvPr id="17" name="TextBox 16"/>
          <p:cNvSpPr txBox="1"/>
          <p:nvPr/>
        </p:nvSpPr>
        <p:spPr>
          <a:xfrm>
            <a:off x="4267200" y="3576935"/>
            <a:ext cx="67813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F/O</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5" name="TextBox 14"/>
          <p:cNvSpPr txBox="1"/>
          <p:nvPr/>
        </p:nvSpPr>
        <p:spPr>
          <a:xfrm>
            <a:off x="5301749" y="426720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20" name="TextBox 19"/>
          <p:cNvSpPr txBox="1"/>
          <p:nvPr/>
        </p:nvSpPr>
        <p:spPr>
          <a:xfrm>
            <a:off x="6019800" y="3505200"/>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FF0000"/>
                </a:solidFill>
                <a:effectLst>
                  <a:outerShdw blurRad="76200" dist="50800" dir="5400000" algn="tl" rotWithShape="0">
                    <a:srgbClr val="000000">
                      <a:alpha val="65000"/>
                    </a:srgbClr>
                  </a:outerShdw>
                </a:effectLst>
              </a:rPr>
              <a:t>A</a:t>
            </a:r>
          </a:p>
        </p:txBody>
      </p:sp>
      <p:sp>
        <p:nvSpPr>
          <p:cNvPr id="21" name="TextBox 20"/>
          <p:cNvSpPr txBox="1"/>
          <p:nvPr/>
        </p:nvSpPr>
        <p:spPr>
          <a:xfrm>
            <a:off x="3956012" y="4343400"/>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W</a:t>
            </a:r>
            <a:endParaRPr lang="en-US" sz="24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897786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0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1000"/>
                                        <p:tgtEl>
                                          <p:spTgt spid="22"/>
                                        </p:tgtEl>
                                      </p:cBhvr>
                                    </p:animEffect>
                                  </p:childTnLst>
                                </p:cTn>
                              </p:par>
                            </p:childTnLst>
                          </p:cTn>
                        </p:par>
                        <p:par>
                          <p:cTn id="26" fill="hold">
                            <p:stCondLst>
                              <p:cond delay="1000"/>
                            </p:stCondLst>
                            <p:childTnLst>
                              <p:par>
                                <p:cTn id="27" presetID="42" presetClass="path" presetSubtype="0" accel="50000" decel="50000" fill="hold" grpId="0" nodeType="afterEffect">
                                  <p:stCondLst>
                                    <p:cond delay="0"/>
                                  </p:stCondLst>
                                  <p:childTnLst>
                                    <p:animMotion origin="layout" path="M 3.33333E-6 2.96296E-6 L 0.13246 2.96296E-6 " pathEditMode="relative" rAng="0" ptsTypes="AA">
                                      <p:cBhvr>
                                        <p:cTn id="28" dur="2000" fill="hold"/>
                                        <p:tgtEl>
                                          <p:spTgt spid="8"/>
                                        </p:tgtEl>
                                        <p:attrNameLst>
                                          <p:attrName>ppt_x</p:attrName>
                                          <p:attrName>ppt_y</p:attrName>
                                        </p:attrNameLst>
                                      </p:cBhvr>
                                      <p:rCtr x="6615" y="0"/>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3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par>
                                <p:cTn id="46" presetID="42" presetClass="path" presetSubtype="0" accel="50000" decel="50000" fill="hold" grpId="0" nodeType="withEffect">
                                  <p:stCondLst>
                                    <p:cond delay="0"/>
                                  </p:stCondLst>
                                  <p:childTnLst>
                                    <p:animMotion origin="layout" path="M 3.88889E-6 -4.81481E-6 L 3.88889E-6 -0.07476 " pathEditMode="relative" rAng="0" ptsTypes="AA">
                                      <p:cBhvr>
                                        <p:cTn id="47" dur="2000" fill="hold"/>
                                        <p:tgtEl>
                                          <p:spTgt spid="10"/>
                                        </p:tgtEl>
                                        <p:attrNameLst>
                                          <p:attrName>ppt_x</p:attrName>
                                          <p:attrName>ppt_y</p:attrName>
                                        </p:attrNameLst>
                                      </p:cBhvr>
                                      <p:rCtr x="0" y="-3750"/>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 calcmode="lin" valueType="num">
                                      <p:cBhvr additive="base">
                                        <p:cTn id="60"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6">
                                            <p:txEl>
                                              <p:pRg st="2" end="2"/>
                                            </p:txEl>
                                          </p:spTgt>
                                        </p:tgtEl>
                                        <p:attrNameLst>
                                          <p:attrName>ppt_y</p:attrName>
                                        </p:attrNameLst>
                                      </p:cBhvr>
                                      <p:tavLst>
                                        <p:tav tm="0">
                                          <p:val>
                                            <p:strVal val="#ppt_y"/>
                                          </p:val>
                                        </p:tav>
                                        <p:tav tm="100000">
                                          <p:val>
                                            <p:strVal val="#ppt_y"/>
                                          </p:val>
                                        </p:tav>
                                      </p:tavLst>
                                    </p:anim>
                                  </p:childTnLst>
                                </p:cTn>
                              </p:par>
                              <p:par>
                                <p:cTn id="62" presetID="42" presetClass="path" presetSubtype="0" accel="50000" decel="50000" fill="hold" grpId="0" nodeType="withEffect">
                                  <p:stCondLst>
                                    <p:cond delay="0"/>
                                  </p:stCondLst>
                                  <p:childTnLst>
                                    <p:animMotion origin="layout" path="M -2.22222E-6 7.40741E-7 L -0.02639 0.08866 " pathEditMode="relative" rAng="0" ptsTypes="AA">
                                      <p:cBhvr>
                                        <p:cTn id="63" dur="2000" fill="hold"/>
                                        <p:tgtEl>
                                          <p:spTgt spid="11"/>
                                        </p:tgtEl>
                                        <p:attrNameLst>
                                          <p:attrName>ppt_x</p:attrName>
                                          <p:attrName>ppt_y</p:attrName>
                                        </p:attrNameLst>
                                      </p:cBhvr>
                                      <p:rCtr x="-1319" y="4421"/>
                                    </p:animMotion>
                                  </p:childTnLst>
                                </p:cTn>
                              </p:par>
                              <p:par>
                                <p:cTn id="64" presetID="10" presetClass="exit" presetSubtype="0" fill="hold" nodeType="with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 calcmode="lin" valueType="num">
                                      <p:cBhvr additive="base">
                                        <p:cTn id="7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6">
                                            <p:txEl>
                                              <p:pRg st="3" end="3"/>
                                            </p:txEl>
                                          </p:spTgt>
                                        </p:tgtEl>
                                        <p:attrNameLst>
                                          <p:attrName>ppt_y</p:attrName>
                                        </p:attrNameLst>
                                      </p:cBhvr>
                                      <p:tavLst>
                                        <p:tav tm="0">
                                          <p:val>
                                            <p:strVal val="#ppt_y"/>
                                          </p:val>
                                        </p:tav>
                                        <p:tav tm="100000">
                                          <p:val>
                                            <p:strVal val="#ppt_y"/>
                                          </p:val>
                                        </p:tav>
                                      </p:tavLst>
                                    </p:anim>
                                  </p:childTnLst>
                                </p:cTn>
                              </p:par>
                              <p:par>
                                <p:cTn id="73" presetID="42" presetClass="path" presetSubtype="0" accel="50000" decel="50000" fill="hold" grpId="1" nodeType="withEffect">
                                  <p:stCondLst>
                                    <p:cond delay="0"/>
                                  </p:stCondLst>
                                  <p:childTnLst>
                                    <p:animMotion origin="layout" path="M 0.1324 -9.52821E-7 L 0.06837 -0.04093 " pathEditMode="relative" rAng="0" ptsTypes="AA">
                                      <p:cBhvr>
                                        <p:cTn id="74" dur="2000" fill="hold"/>
                                        <p:tgtEl>
                                          <p:spTgt spid="8"/>
                                        </p:tgtEl>
                                        <p:attrNameLst>
                                          <p:attrName>ppt_x</p:attrName>
                                          <p:attrName>ppt_y</p:attrName>
                                        </p:attrNameLst>
                                      </p:cBhvr>
                                      <p:rCtr x="-3210" y="-2058"/>
                                    </p:animMotion>
                                  </p:childTnLst>
                                </p:cTn>
                              </p:par>
                              <p:par>
                                <p:cTn id="75" presetID="0" presetClass="path" presetSubtype="0" accel="50000" decel="50000" fill="hold" grpId="1" nodeType="withEffect">
                                  <p:stCondLst>
                                    <p:cond delay="0"/>
                                  </p:stCondLst>
                                  <p:childTnLst>
                                    <p:animMotion origin="layout" path="M -2.22222E-6 -0.07477 L -0.0493 -0.13542 " pathEditMode="relative" rAng="0" ptsTypes="AA">
                                      <p:cBhvr>
                                        <p:cTn id="76" dur="2000" fill="hold"/>
                                        <p:tgtEl>
                                          <p:spTgt spid="10"/>
                                        </p:tgtEl>
                                        <p:attrNameLst>
                                          <p:attrName>ppt_x</p:attrName>
                                          <p:attrName>ppt_y</p:attrName>
                                        </p:attrNameLst>
                                      </p:cBhvr>
                                      <p:rCtr x="-2465" y="-3032"/>
                                    </p:animMotion>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6">
                                            <p:txEl>
                                              <p:pRg st="4" end="4"/>
                                            </p:txEl>
                                          </p:spTgt>
                                        </p:tgtEl>
                                        <p:attrNameLst>
                                          <p:attrName>style.visibility</p:attrName>
                                        </p:attrNameLst>
                                      </p:cBhvr>
                                      <p:to>
                                        <p:strVal val="visible"/>
                                      </p:to>
                                    </p:set>
                                    <p:anim calcmode="lin" valueType="num">
                                      <p:cBhvr additive="base">
                                        <p:cTn id="8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
                                            <p:txEl>
                                              <p:pRg st="4" end="4"/>
                                            </p:txEl>
                                          </p:spTgt>
                                        </p:tgtEl>
                                        <p:attrNameLst>
                                          <p:attrName>ppt_y</p:attrName>
                                        </p:attrNameLst>
                                      </p:cBhvr>
                                      <p:tavLst>
                                        <p:tav tm="0">
                                          <p:val>
                                            <p:strVal val="#ppt_y"/>
                                          </p:val>
                                        </p:tav>
                                        <p:tav tm="100000">
                                          <p:val>
                                            <p:strVal val="#ppt_y"/>
                                          </p:val>
                                        </p:tav>
                                      </p:tavLst>
                                    </p:anim>
                                  </p:childTnLst>
                                </p:cTn>
                              </p:par>
                              <p:par>
                                <p:cTn id="83" presetID="42" presetClass="path" presetSubtype="0" accel="50000" decel="50000" fill="hold" grpId="1" nodeType="withEffect">
                                  <p:stCondLst>
                                    <p:cond delay="0"/>
                                  </p:stCondLst>
                                  <p:childTnLst>
                                    <p:animMotion origin="layout" path="M -0.02639 0.08866 L -0.28472 0.17755 " pathEditMode="relative" rAng="0" ptsTypes="AA">
                                      <p:cBhvr>
                                        <p:cTn id="84" dur="2000" fill="hold"/>
                                        <p:tgtEl>
                                          <p:spTgt spid="11"/>
                                        </p:tgtEl>
                                        <p:attrNameLst>
                                          <p:attrName>ppt_x</p:attrName>
                                          <p:attrName>ppt_y</p:attrName>
                                        </p:attrNameLst>
                                      </p:cBhvr>
                                      <p:rCtr x="-12917" y="4444"/>
                                    </p:animMotion>
                                  </p:childTnLst>
                                </p:cTn>
                              </p:par>
                              <p:par>
                                <p:cTn id="85" presetID="42" presetClass="path" presetSubtype="0" accel="50000" decel="50000" fill="hold" grpId="2" nodeType="withEffect">
                                  <p:stCondLst>
                                    <p:cond delay="0"/>
                                  </p:stCondLst>
                                  <p:childTnLst>
                                    <p:animMotion origin="layout" path="M 0.0684 -0.04097 L -0.1816 0.00347 " pathEditMode="relative" rAng="0" ptsTypes="AA">
                                      <p:cBhvr>
                                        <p:cTn id="86" dur="2000" fill="hold"/>
                                        <p:tgtEl>
                                          <p:spTgt spid="8"/>
                                        </p:tgtEl>
                                        <p:attrNameLst>
                                          <p:attrName>ppt_x</p:attrName>
                                          <p:attrName>ppt_y</p:attrName>
                                        </p:attrNameLst>
                                      </p:cBhvr>
                                      <p:rCtr x="-12500" y="2222"/>
                                    </p:animMotion>
                                  </p:childTnLst>
                                </p:cTn>
                              </p:par>
                              <p:par>
                                <p:cTn id="87" presetID="42" presetClass="path" presetSubtype="0" accel="50000" decel="50000" fill="hold" grpId="2" nodeType="withEffect">
                                  <p:stCondLst>
                                    <p:cond delay="0"/>
                                  </p:stCondLst>
                                  <p:childTnLst>
                                    <p:animMotion origin="layout" path="M -0.04931 -0.13542 L -0.23264 -0.24653 " pathEditMode="relative" rAng="0" ptsTypes="AA">
                                      <p:cBhvr>
                                        <p:cTn id="88" dur="2000" fill="hold"/>
                                        <p:tgtEl>
                                          <p:spTgt spid="10"/>
                                        </p:tgtEl>
                                        <p:attrNameLst>
                                          <p:attrName>ppt_x</p:attrName>
                                          <p:attrName>ppt_y</p:attrName>
                                        </p:attrNameLst>
                                      </p:cBhvr>
                                      <p:rCtr x="-9167" y="-5556"/>
                                    </p:animMotion>
                                  </p:childTnLst>
                                </p:cTn>
                              </p:par>
                              <p:par>
                                <p:cTn id="89" presetID="42" presetClass="path" presetSubtype="0" accel="50000" decel="50000" fill="hold" grpId="0" nodeType="withEffect">
                                  <p:stCondLst>
                                    <p:cond delay="0"/>
                                  </p:stCondLst>
                                  <p:childTnLst>
                                    <p:animMotion origin="layout" path="M -3.88889E-6 2.96296E-6 L -0.13993 0.02199 " pathEditMode="relative" rAng="0" ptsTypes="AA">
                                      <p:cBhvr>
                                        <p:cTn id="90" dur="2000" fill="hold"/>
                                        <p:tgtEl>
                                          <p:spTgt spid="15"/>
                                        </p:tgtEl>
                                        <p:attrNameLst>
                                          <p:attrName>ppt_x</p:attrName>
                                          <p:attrName>ppt_y</p:attrName>
                                        </p:attrNameLst>
                                      </p:cBhvr>
                                      <p:rCtr x="-6997" y="1088"/>
                                    </p:animMotion>
                                  </p:childTnLst>
                                </p:cTn>
                              </p:par>
                            </p:childTnLst>
                          </p:cTn>
                        </p:par>
                        <p:par>
                          <p:cTn id="91" fill="hold">
                            <p:stCondLst>
                              <p:cond delay="2000"/>
                            </p:stCondLst>
                            <p:childTnLst>
                              <p:par>
                                <p:cTn id="92" presetID="10" presetClass="exit" presetSubtype="0" fill="hold" grpId="2" nodeType="after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10"/>
                                        </p:tgtEl>
                                      </p:cBhvr>
                                    </p:animEffect>
                                    <p:set>
                                      <p:cBhvr>
                                        <p:cTn id="97" dur="1" fill="hold">
                                          <p:stCondLst>
                                            <p:cond delay="499"/>
                                          </p:stCondLst>
                                        </p:cTn>
                                        <p:tgtEl>
                                          <p:spTgt spid="1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5"/>
                                        </p:tgtEl>
                                      </p:cBhvr>
                                    </p:animEffect>
                                    <p:set>
                                      <p:cBhvr>
                                        <p:cTn id="100" dur="1" fill="hold">
                                          <p:stCondLst>
                                            <p:cond delay="499"/>
                                          </p:stCondLst>
                                        </p:cTn>
                                        <p:tgtEl>
                                          <p:spTgt spid="15"/>
                                        </p:tgtEl>
                                        <p:attrNameLst>
                                          <p:attrName>style.visibility</p:attrName>
                                        </p:attrNameLst>
                                      </p:cBhvr>
                                      <p:to>
                                        <p:strVal val="hidden"/>
                                      </p:to>
                                    </p:set>
                                  </p:childTnLst>
                                </p:cTn>
                              </p:par>
                            </p:childTnLst>
                          </p:cTn>
                        </p:par>
                        <p:par>
                          <p:cTn id="101" fill="hold">
                            <p:stCondLst>
                              <p:cond delay="2500"/>
                            </p:stCondLst>
                            <p:childTnLst>
                              <p:par>
                                <p:cTn id="102" presetID="10" presetClass="entr" presetSubtype="0"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0-#ppt_w/2"/>
                                          </p:val>
                                        </p:tav>
                                        <p:tav tm="100000">
                                          <p:val>
                                            <p:strVal val="#ppt_x"/>
                                          </p:val>
                                        </p:tav>
                                      </p:tavLst>
                                    </p:anim>
                                    <p:anim calcmode="lin" valueType="num">
                                      <p:cBhvr additive="base">
                                        <p:cTn id="1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8" grpId="0" animBg="1"/>
      <p:bldP spid="18" grpId="1" animBg="1"/>
      <p:bldP spid="8" grpId="0" animBg="1"/>
      <p:bldP spid="8" grpId="1" animBg="1"/>
      <p:bldP spid="8" grpId="2" animBg="1"/>
      <p:bldP spid="10" grpId="0"/>
      <p:bldP spid="10" grpId="1"/>
      <p:bldP spid="10" grpId="2"/>
      <p:bldP spid="10" grpId="3"/>
      <p:bldP spid="11" grpId="0"/>
      <p:bldP spid="11" grpId="1"/>
      <p:bldP spid="11" grpId="2"/>
      <p:bldP spid="13" grpId="0"/>
      <p:bldP spid="14" grpId="0" animBg="1"/>
      <p:bldP spid="16" grpId="0" animBg="1"/>
      <p:bldP spid="17" grpId="0"/>
      <p:bldP spid="15" grpId="0"/>
      <p:bldP spid="15" grpId="1"/>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Restarts</a:t>
            </a:r>
            <a:endParaRPr lang="en-US" dirty="0"/>
          </a:p>
        </p:txBody>
      </p:sp>
      <p:sp>
        <p:nvSpPr>
          <p:cNvPr id="6" name="Text Placeholder 5"/>
          <p:cNvSpPr>
            <a:spLocks noGrp="1"/>
          </p:cNvSpPr>
          <p:nvPr>
            <p:ph type="body" idx="1"/>
          </p:nvPr>
        </p:nvSpPr>
        <p:spPr/>
        <p:txBody>
          <a:bodyPr/>
          <a:lstStyle/>
          <a:p>
            <a:r>
              <a:rPr lang="en-US" dirty="0" smtClean="0"/>
              <a:t>stopping and starting play</a:t>
            </a:r>
            <a:endParaRPr lang="en-US" dirty="0"/>
          </a:p>
        </p:txBody>
      </p:sp>
    </p:spTree>
    <p:extLst>
      <p:ext uri="{BB962C8B-B14F-4D97-AF65-F5344CB8AC3E}">
        <p14:creationId xmlns:p14="http://schemas.microsoft.com/office/powerpoint/2010/main" val="13730274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Restarts</a:t>
            </a:r>
            <a:endParaRPr lang="en-US" dirty="0"/>
          </a:p>
        </p:txBody>
      </p:sp>
      <p:sp>
        <p:nvSpPr>
          <p:cNvPr id="3" name="Content Placeholder 2"/>
          <p:cNvSpPr>
            <a:spLocks noGrp="1"/>
          </p:cNvSpPr>
          <p:nvPr>
            <p:ph sz="half" idx="2"/>
          </p:nvPr>
        </p:nvSpPr>
        <p:spPr/>
        <p:txBody>
          <a:bodyPr/>
          <a:lstStyle/>
          <a:p>
            <a:r>
              <a:rPr lang="en-US" dirty="0"/>
              <a:t>Know the lines you are responsible for</a:t>
            </a:r>
          </a:p>
          <a:p>
            <a:r>
              <a:rPr lang="en-US" dirty="0" smtClean="0"/>
              <a:t>Eye contact with partner</a:t>
            </a:r>
            <a:endParaRPr lang="en-US" dirty="0"/>
          </a:p>
          <a:p>
            <a:r>
              <a:rPr lang="en-US" dirty="0" smtClean="0"/>
              <a:t>Single is the quarterback</a:t>
            </a:r>
            <a:endParaRPr lang="en-US" dirty="0"/>
          </a:p>
        </p:txBody>
      </p:sp>
      <p:pic>
        <p:nvPicPr>
          <p:cNvPr id="15" name="Picture Placeholder 1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34" r="234"/>
          <a:stretch>
            <a:fillRect/>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29469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410200"/>
            <a:ext cx="7772400" cy="457200"/>
          </a:xfrm>
          <a:prstGeom prst="rect">
            <a:avLst/>
          </a:prstGeom>
          <a:gradFill flip="none" rotWithShape="1">
            <a:gsLst>
              <a:gs pos="0">
                <a:schemeClr val="accent2">
                  <a:shade val="51000"/>
                  <a:satMod val="130000"/>
                  <a:alpha val="49000"/>
                </a:schemeClr>
              </a:gs>
              <a:gs pos="80000">
                <a:schemeClr val="accent2">
                  <a:shade val="93000"/>
                  <a:satMod val="130000"/>
                  <a:alpha val="49000"/>
                </a:schemeClr>
              </a:gs>
              <a:gs pos="100000">
                <a:schemeClr val="accent2">
                  <a:shade val="94000"/>
                  <a:satMod val="135000"/>
                  <a:alpha val="4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Out of Bounds Responsibility</a:t>
            </a:r>
            <a:endParaRPr lang="en-US" dirty="0"/>
          </a:p>
        </p:txBody>
      </p:sp>
      <p:sp>
        <p:nvSpPr>
          <p:cNvPr id="16"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24</a:t>
            </a:r>
            <a:endParaRPr lang="en-US" sz="1600" b="1" dirty="0"/>
          </a:p>
        </p:txBody>
      </p:sp>
      <p:sp>
        <p:nvSpPr>
          <p:cNvPr id="9" name="TextBox 8"/>
          <p:cNvSpPr txBox="1"/>
          <p:nvPr/>
        </p:nvSpPr>
        <p:spPr>
          <a:xfrm>
            <a:off x="4953000" y="4267200"/>
            <a:ext cx="93467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TRAIL</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5" name="TextBox 14"/>
          <p:cNvSpPr txBox="1"/>
          <p:nvPr/>
        </p:nvSpPr>
        <p:spPr>
          <a:xfrm>
            <a:off x="6019800" y="1828800"/>
            <a:ext cx="112337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FF"/>
                </a:solidFill>
                <a:effectLst>
                  <a:outerShdw blurRad="76200" dist="50800" dir="5400000" algn="tl" rotWithShape="0">
                    <a:srgbClr val="000000">
                      <a:alpha val="65000"/>
                    </a:srgbClr>
                  </a:outerShdw>
                </a:effectLst>
              </a:rPr>
              <a:t>SINGLE</a:t>
            </a:r>
            <a:endParaRPr lang="en-US" sz="2400" b="1" spc="50" dirty="0">
              <a:ln w="11430"/>
              <a:solidFill>
                <a:srgbClr val="0000FF"/>
              </a:solidFill>
              <a:effectLst>
                <a:outerShdw blurRad="76200" dist="50800" dir="5400000" algn="tl" rotWithShape="0">
                  <a:srgbClr val="000000">
                    <a:alpha val="65000"/>
                  </a:srgbClr>
                </a:outerShdw>
              </a:effectLst>
            </a:endParaRPr>
          </a:p>
        </p:txBody>
      </p:sp>
      <p:sp>
        <p:nvSpPr>
          <p:cNvPr id="19" name="TextBox 18"/>
          <p:cNvSpPr txBox="1"/>
          <p:nvPr/>
        </p:nvSpPr>
        <p:spPr>
          <a:xfrm>
            <a:off x="7086600" y="4572000"/>
            <a:ext cx="86469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8000"/>
                </a:solidFill>
                <a:effectLst>
                  <a:outerShdw blurRad="76200" dist="50800" dir="5400000" algn="tl" rotWithShape="0">
                    <a:srgbClr val="000000">
                      <a:alpha val="65000"/>
                    </a:srgbClr>
                  </a:outerShdw>
                </a:effectLst>
              </a:rPr>
              <a:t>LEAD</a:t>
            </a:r>
            <a:endParaRPr lang="en-US" sz="2400" b="1" spc="50" dirty="0">
              <a:ln w="11430"/>
              <a:solidFill>
                <a:srgbClr val="008000"/>
              </a:solidFill>
              <a:effectLst>
                <a:outerShdw blurRad="76200" dist="50800" dir="5400000" algn="tl" rotWithShape="0">
                  <a:srgbClr val="000000">
                    <a:alpha val="65000"/>
                  </a:srgbClr>
                </a:outerShdw>
              </a:effectLst>
            </a:endParaRPr>
          </a:p>
        </p:txBody>
      </p:sp>
      <p:sp>
        <p:nvSpPr>
          <p:cNvPr id="20" name="Rectangle 19"/>
          <p:cNvSpPr/>
          <p:nvPr/>
        </p:nvSpPr>
        <p:spPr>
          <a:xfrm>
            <a:off x="685800" y="1371600"/>
            <a:ext cx="7696200" cy="457200"/>
          </a:xfrm>
          <a:prstGeom prst="rect">
            <a:avLst/>
          </a:prstGeom>
          <a:gradFill flip="none" rotWithShape="1">
            <a:gsLst>
              <a:gs pos="0">
                <a:schemeClr val="accent1">
                  <a:shade val="51000"/>
                  <a:satMod val="130000"/>
                  <a:alpha val="50000"/>
                </a:schemeClr>
              </a:gs>
              <a:gs pos="80000">
                <a:schemeClr val="accent1">
                  <a:shade val="93000"/>
                  <a:satMod val="130000"/>
                  <a:alpha val="50000"/>
                </a:schemeClr>
              </a:gs>
              <a:gs pos="100000">
                <a:schemeClr val="accent1">
                  <a:shade val="94000"/>
                  <a:satMod val="135000"/>
                  <a:alpha val="5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rot="5400000">
            <a:off x="6324600" y="3505200"/>
            <a:ext cx="4267200" cy="457200"/>
          </a:xfrm>
          <a:prstGeom prst="rect">
            <a:avLst/>
          </a:prstGeom>
          <a:gradFill flip="none" rotWithShape="1">
            <a:gsLst>
              <a:gs pos="0">
                <a:schemeClr val="accent3">
                  <a:shade val="51000"/>
                  <a:satMod val="130000"/>
                  <a:alpha val="48000"/>
                </a:schemeClr>
              </a:gs>
              <a:gs pos="80000">
                <a:schemeClr val="accent3">
                  <a:shade val="93000"/>
                  <a:satMod val="130000"/>
                  <a:alpha val="48000"/>
                </a:schemeClr>
              </a:gs>
              <a:gs pos="100000">
                <a:schemeClr val="accent3">
                  <a:shade val="94000"/>
                  <a:satMod val="135000"/>
                  <a:alpha val="48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Rectangle 21"/>
          <p:cNvSpPr/>
          <p:nvPr/>
        </p:nvSpPr>
        <p:spPr>
          <a:xfrm rot="5400000">
            <a:off x="7419687" y="5057487"/>
            <a:ext cx="762000" cy="1315026"/>
          </a:xfrm>
          <a:prstGeom prst="rect">
            <a:avLst/>
          </a:prstGeom>
          <a:solidFill>
            <a:schemeClr val="accent4">
              <a:alpha val="7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Rectangle 22"/>
          <p:cNvSpPr/>
          <p:nvPr/>
        </p:nvSpPr>
        <p:spPr>
          <a:xfrm rot="5400000">
            <a:off x="-1447800" y="3505200"/>
            <a:ext cx="4267200" cy="457200"/>
          </a:xfrm>
          <a:prstGeom prst="rect">
            <a:avLst/>
          </a:prstGeom>
          <a:gradFill flip="none" rotWithShape="1">
            <a:gsLst>
              <a:gs pos="0">
                <a:schemeClr val="accent2">
                  <a:shade val="51000"/>
                  <a:satMod val="130000"/>
                  <a:alpha val="49000"/>
                </a:schemeClr>
              </a:gs>
              <a:gs pos="80000">
                <a:schemeClr val="accent2">
                  <a:shade val="93000"/>
                  <a:satMod val="130000"/>
                  <a:alpha val="49000"/>
                </a:schemeClr>
              </a:gs>
              <a:gs pos="100000">
                <a:schemeClr val="accent2">
                  <a:shade val="94000"/>
                  <a:satMod val="135000"/>
                  <a:alpha val="4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Rectangle 23"/>
          <p:cNvSpPr/>
          <p:nvPr/>
        </p:nvSpPr>
        <p:spPr>
          <a:xfrm rot="5400000">
            <a:off x="8001000" y="1371600"/>
            <a:ext cx="762000" cy="762000"/>
          </a:xfrm>
          <a:prstGeom prst="rect">
            <a:avLst/>
          </a:prstGeom>
          <a:solidFill>
            <a:schemeClr val="accent4">
              <a:alpha val="7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367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20" grpId="0" animBg="1"/>
      <p:bldP spid="21"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Sideline</a:t>
            </a:r>
            <a:endParaRPr lang="en-US" dirty="0"/>
          </a:p>
        </p:txBody>
      </p:sp>
      <p:sp>
        <p:nvSpPr>
          <p:cNvPr id="8" name="Content Placeholder 7"/>
          <p:cNvSpPr>
            <a:spLocks noGrp="1"/>
          </p:cNvSpPr>
          <p:nvPr>
            <p:ph sz="quarter" idx="4"/>
          </p:nvPr>
        </p:nvSpPr>
        <p:spPr/>
        <p:txBody>
          <a:bodyPr>
            <a:normAutofit/>
          </a:bodyPr>
          <a:lstStyle/>
          <a:p>
            <a:r>
              <a:rPr lang="en-US" b="1" dirty="0" smtClean="0"/>
              <a:t>Out of Bounds</a:t>
            </a:r>
          </a:p>
          <a:p>
            <a:pPr lvl="1"/>
            <a:r>
              <a:rPr lang="en-US" sz="2200" dirty="0" smtClean="0"/>
              <a:t>Trail official covers bench sideline</a:t>
            </a:r>
          </a:p>
          <a:p>
            <a:pPr lvl="1"/>
            <a:r>
              <a:rPr lang="en-US" sz="2200" dirty="0" smtClean="0"/>
              <a:t>Single comes in to watch off ball players</a:t>
            </a:r>
          </a:p>
          <a:p>
            <a:r>
              <a:rPr lang="en-US" b="1" dirty="0" smtClean="0"/>
              <a:t>Restart</a:t>
            </a:r>
          </a:p>
          <a:p>
            <a:pPr lvl="1"/>
            <a:r>
              <a:rPr lang="en-US" sz="2200" dirty="0" smtClean="0"/>
              <a:t>Lead moves to not interfere with players</a:t>
            </a:r>
          </a:p>
          <a:p>
            <a:pPr lvl="1"/>
            <a:r>
              <a:rPr lang="en-US" sz="2200" dirty="0" smtClean="0"/>
              <a:t>Trail restarts play</a:t>
            </a:r>
            <a:endParaRPr lang="en-US" sz="2200" dirty="0"/>
          </a:p>
        </p:txBody>
      </p:sp>
      <p:sp>
        <p:nvSpPr>
          <p:cNvPr id="10" name="Oval 9"/>
          <p:cNvSpPr/>
          <p:nvPr/>
        </p:nvSpPr>
        <p:spPr>
          <a:xfrm>
            <a:off x="6730933" y="3448460"/>
            <a:ext cx="256970" cy="25697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7304400" y="4203876"/>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2" name="TextBox 11"/>
          <p:cNvSpPr txBox="1"/>
          <p:nvPr/>
        </p:nvSpPr>
        <p:spPr>
          <a:xfrm>
            <a:off x="6858000" y="251460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3" name="Oval 12"/>
          <p:cNvSpPr/>
          <p:nvPr/>
        </p:nvSpPr>
        <p:spPr>
          <a:xfrm>
            <a:off x="7010400" y="5124361"/>
            <a:ext cx="252851" cy="252851"/>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TextBox 8"/>
          <p:cNvSpPr txBox="1"/>
          <p:nvPr/>
        </p:nvSpPr>
        <p:spPr>
          <a:xfrm>
            <a:off x="5257800" y="419100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00"/>
                </a:solidFill>
                <a:effectLst>
                  <a:outerShdw blurRad="76200" dist="50800" dir="5400000" algn="tl" rotWithShape="0">
                    <a:srgbClr val="000000">
                      <a:alpha val="65000"/>
                    </a:srgbClr>
                  </a:outerShdw>
                </a:effectLst>
              </a:rPr>
              <a:t>T</a:t>
            </a:r>
          </a:p>
        </p:txBody>
      </p:sp>
    </p:spTree>
    <p:extLst>
      <p:ext uri="{BB962C8B-B14F-4D97-AF65-F5344CB8AC3E}">
        <p14:creationId xmlns:p14="http://schemas.microsoft.com/office/powerpoint/2010/main" val="32750957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2.22222E-6 L 0.02483 0.37847 " pathEditMode="relative" rAng="0" ptsTypes="AA">
                                      <p:cBhvr>
                                        <p:cTn id="22" dur="1750" fill="hold"/>
                                        <p:tgtEl>
                                          <p:spTgt spid="10"/>
                                        </p:tgtEl>
                                        <p:attrNameLst>
                                          <p:attrName>ppt_x</p:attrName>
                                          <p:attrName>ppt_y</p:attrName>
                                        </p:attrNameLst>
                                      </p:cBhvr>
                                      <p:rCtr x="1233" y="18912"/>
                                    </p:animMotion>
                                  </p:childTnLst>
                                </p:cTn>
                              </p:par>
                              <p:par>
                                <p:cTn id="23" presetID="42" presetClass="path" presetSubtype="0" accel="50000" decel="50000" fill="hold" grpId="1" nodeType="withEffect">
                                  <p:stCondLst>
                                    <p:cond delay="0"/>
                                  </p:stCondLst>
                                  <p:childTnLst>
                                    <p:animMotion origin="layout" path="M 3.33333E-6 1.71138E-6 L 0.00902 0.07562 " pathEditMode="relative" rAng="0" ptsTypes="AA">
                                      <p:cBhvr>
                                        <p:cTn id="24" dur="2000" fill="hold"/>
                                        <p:tgtEl>
                                          <p:spTgt spid="11"/>
                                        </p:tgtEl>
                                        <p:attrNameLst>
                                          <p:attrName>ppt_x</p:attrName>
                                          <p:attrName>ppt_y</p:attrName>
                                        </p:attrNameLst>
                                      </p:cBhvr>
                                      <p:rCtr x="451" y="3770"/>
                                    </p:animMotion>
                                  </p:childTnLst>
                                </p:cTn>
                              </p:par>
                              <p:par>
                                <p:cTn id="25" presetID="42" presetClass="path" presetSubtype="0" accel="50000" decel="50000" fill="hold" grpId="0" nodeType="withEffect">
                                  <p:stCondLst>
                                    <p:cond delay="0"/>
                                  </p:stCondLst>
                                  <p:childTnLst>
                                    <p:animMotion origin="layout" path="M -2.77778E-6 4.44033E-7 L 0.0316 0.17738 " pathEditMode="relative" rAng="0" ptsTypes="AA">
                                      <p:cBhvr>
                                        <p:cTn id="26" dur="2000" fill="hold"/>
                                        <p:tgtEl>
                                          <p:spTgt spid="9"/>
                                        </p:tgtEl>
                                        <p:attrNameLst>
                                          <p:attrName>ppt_x</p:attrName>
                                          <p:attrName>ppt_y</p:attrName>
                                        </p:attrNameLst>
                                      </p:cBhvr>
                                      <p:rCtr x="1580" y="8858"/>
                                    </p:animMotion>
                                  </p:childTnLst>
                                </p:cTn>
                              </p:par>
                              <p:par>
                                <p:cTn id="27" presetID="42" presetClass="path" presetSubtype="0" accel="50000" decel="50000" fill="hold" grpId="0" nodeType="withEffect">
                                  <p:stCondLst>
                                    <p:cond delay="0"/>
                                  </p:stCondLst>
                                  <p:childTnLst>
                                    <p:animMotion origin="layout" path="M 3.33333E-6 -1.11111E-6 L 0.00659 0.09977 " pathEditMode="relative" rAng="0" ptsTypes="AA">
                                      <p:cBhvr>
                                        <p:cTn id="28" dur="2000" fill="hold"/>
                                        <p:tgtEl>
                                          <p:spTgt spid="12"/>
                                        </p:tgtEl>
                                        <p:attrNameLst>
                                          <p:attrName>ppt_x</p:attrName>
                                          <p:attrName>ppt_y</p:attrName>
                                        </p:attrNameLst>
                                      </p:cBhvr>
                                      <p:rCtr x="330" y="4977"/>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2" presetClass="entr" presetSubtype="8"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additive="base">
                                        <p:cTn id="36"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
                                            <p:txEl>
                                              <p:pRg st="3" end="3"/>
                                            </p:txEl>
                                          </p:spTgt>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 calcmode="lin" valueType="num">
                                      <p:cBhvr additive="base">
                                        <p:cTn id="4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ppt_y"/>
                                          </p:val>
                                        </p:tav>
                                        <p:tav tm="100000">
                                          <p:val>
                                            <p:strVal val="#ppt_y"/>
                                          </p:val>
                                        </p:tav>
                                      </p:tavLst>
                                    </p:anim>
                                  </p:childTnLst>
                                </p:cTn>
                              </p:par>
                              <p:par>
                                <p:cTn id="51" presetID="42" presetClass="path" presetSubtype="0" accel="50000" decel="50000" fill="hold" grpId="0" nodeType="withEffect">
                                  <p:stCondLst>
                                    <p:cond delay="0"/>
                                  </p:stCondLst>
                                  <p:childTnLst>
                                    <p:animMotion origin="layout" path="M 0.00903 0.07562 L 0.05903 0.03122 " pathEditMode="relative" rAng="0" ptsTypes="AA">
                                      <p:cBhvr>
                                        <p:cTn id="52" dur="2000" fill="hold"/>
                                        <p:tgtEl>
                                          <p:spTgt spid="11"/>
                                        </p:tgtEl>
                                        <p:attrNameLst>
                                          <p:attrName>ppt_x</p:attrName>
                                          <p:attrName>ppt_y</p:attrName>
                                        </p:attrNameLst>
                                      </p:cBhvr>
                                      <p:rCtr x="2500" y="-2220"/>
                                    </p:animMotion>
                                  </p:childTnLst>
                                </p:cTn>
                              </p:par>
                            </p:childTnLst>
                          </p:cTn>
                        </p:par>
                        <p:par>
                          <p:cTn id="53" fill="hold">
                            <p:stCondLst>
                              <p:cond delay="2000"/>
                            </p:stCondLst>
                            <p:childTnLst>
                              <p:par>
                                <p:cTn id="54" presetID="42" presetClass="path" presetSubtype="0" accel="50000" decel="50000" fill="hold" grpId="1" nodeType="afterEffect">
                                  <p:stCondLst>
                                    <p:cond delay="0"/>
                                  </p:stCondLst>
                                  <p:childTnLst>
                                    <p:animMotion origin="layout" path="M -5.55556E-7 -6.93802E-7 L 0.075 -0.24029 " pathEditMode="relative" rAng="0" ptsTypes="AA">
                                      <p:cBhvr>
                                        <p:cTn id="55" dur="2000" fill="hold"/>
                                        <p:tgtEl>
                                          <p:spTgt spid="13"/>
                                        </p:tgtEl>
                                        <p:attrNameLst>
                                          <p:attrName>ppt_x</p:attrName>
                                          <p:attrName>ppt_y</p:attrName>
                                        </p:attrNameLst>
                                      </p:cBhvr>
                                      <p:rCtr x="3750" y="-12026"/>
                                    </p:animMotion>
                                  </p:childTnLst>
                                </p:cTn>
                              </p:par>
                              <p:par>
                                <p:cTn id="56" presetID="42" presetClass="path" presetSubtype="0" accel="50000" decel="50000" fill="hold" grpId="1" nodeType="withEffect">
                                  <p:stCondLst>
                                    <p:cond delay="0"/>
                                  </p:stCondLst>
                                  <p:childTnLst>
                                    <p:animMotion origin="layout" path="M 0.0316 0.17738 L 0.0316 0.02197 " pathEditMode="relative" rAng="0" ptsTypes="AA">
                                      <p:cBhvr>
                                        <p:cTn id="57" dur="2000" fill="hold"/>
                                        <p:tgtEl>
                                          <p:spTgt spid="9"/>
                                        </p:tgtEl>
                                        <p:attrNameLst>
                                          <p:attrName>ppt_x</p:attrName>
                                          <p:attrName>ppt_y</p:attrName>
                                        </p:attrNameLst>
                                      </p:cBhvr>
                                      <p:rCtr x="0" y="-7771"/>
                                    </p:animMotion>
                                  </p:childTnLst>
                                </p:cTn>
                              </p:par>
                              <p:par>
                                <p:cTn id="58" presetID="42" presetClass="path" presetSubtype="0" accel="50000" decel="50000" fill="hold" grpId="1" nodeType="withEffect">
                                  <p:stCondLst>
                                    <p:cond delay="0"/>
                                  </p:stCondLst>
                                  <p:childTnLst>
                                    <p:animMotion origin="layout" path="M 0.0066 0.09968 L 0.01493 -0.03353 " pathEditMode="relative" rAng="0" ptsTypes="AA">
                                      <p:cBhvr>
                                        <p:cTn id="59" dur="2000" fill="hold"/>
                                        <p:tgtEl>
                                          <p:spTgt spid="12"/>
                                        </p:tgtEl>
                                        <p:attrNameLst>
                                          <p:attrName>ppt_x</p:attrName>
                                          <p:attrName>ppt_y</p:attrName>
                                        </p:attrNameLst>
                                      </p:cBhvr>
                                      <p:rCtr x="417" y="-66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animBg="1"/>
      <p:bldP spid="13" grpId="1" animBg="1"/>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Line</a:t>
            </a:r>
            <a:endParaRPr lang="en-US" dirty="0"/>
          </a:p>
        </p:txBody>
      </p:sp>
      <p:sp>
        <p:nvSpPr>
          <p:cNvPr id="9" name="Content Placeholder 8"/>
          <p:cNvSpPr>
            <a:spLocks noGrp="1"/>
          </p:cNvSpPr>
          <p:nvPr>
            <p:ph sz="quarter" idx="4"/>
          </p:nvPr>
        </p:nvSpPr>
        <p:spPr/>
        <p:txBody>
          <a:bodyPr>
            <a:normAutofit lnSpcReduction="10000"/>
          </a:bodyPr>
          <a:lstStyle/>
          <a:p>
            <a:r>
              <a:rPr lang="en-US" b="1" dirty="0"/>
              <a:t>Out of Bounds</a:t>
            </a:r>
          </a:p>
          <a:p>
            <a:pPr lvl="1"/>
            <a:r>
              <a:rPr lang="en-US" dirty="0"/>
              <a:t>Lead has all end line out of bounds and </a:t>
            </a:r>
            <a:r>
              <a:rPr lang="en-US" dirty="0" smtClean="0"/>
              <a:t>restarts</a:t>
            </a:r>
          </a:p>
          <a:p>
            <a:pPr lvl="1"/>
            <a:r>
              <a:rPr lang="en-US" dirty="0" smtClean="0"/>
              <a:t>Single should move to cover goal if Lead runs to end line</a:t>
            </a:r>
          </a:p>
          <a:p>
            <a:r>
              <a:rPr lang="en-US" b="1" dirty="0" smtClean="0"/>
              <a:t>Restart</a:t>
            </a:r>
            <a:endParaRPr lang="en-US" b="1" dirty="0"/>
          </a:p>
          <a:p>
            <a:pPr lvl="1"/>
            <a:r>
              <a:rPr lang="en-US" dirty="0"/>
              <a:t>Lead should </a:t>
            </a:r>
            <a:r>
              <a:rPr lang="en-US" dirty="0" smtClean="0"/>
              <a:t>be in a position to not interfere with the players</a:t>
            </a:r>
            <a:endParaRPr lang="en-US" dirty="0"/>
          </a:p>
          <a:p>
            <a:pPr lvl="1"/>
            <a:r>
              <a:rPr lang="en-US" dirty="0" smtClean="0"/>
              <a:t>Single covers the goal</a:t>
            </a:r>
            <a:r>
              <a:rPr lang="en-US" dirty="0"/>
              <a:t> </a:t>
            </a:r>
            <a:r>
              <a:rPr lang="en-US" dirty="0" smtClean="0"/>
              <a:t>until Lead is back in position</a:t>
            </a:r>
          </a:p>
          <a:p>
            <a:r>
              <a:rPr lang="en-US" b="1" dirty="0" smtClean="0"/>
              <a:t>Trail</a:t>
            </a:r>
          </a:p>
          <a:p>
            <a:pPr lvl="1"/>
            <a:r>
              <a:rPr lang="en-US" dirty="0" smtClean="0"/>
              <a:t>Watches off ball players</a:t>
            </a:r>
            <a:endParaRPr lang="en-US" dirty="0"/>
          </a:p>
        </p:txBody>
      </p:sp>
      <p:sp>
        <p:nvSpPr>
          <p:cNvPr id="5" name="Oval 4"/>
          <p:cNvSpPr/>
          <p:nvPr/>
        </p:nvSpPr>
        <p:spPr>
          <a:xfrm>
            <a:off x="2133600" y="3124200"/>
            <a:ext cx="256441" cy="256441"/>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1981200" y="2444273"/>
            <a:ext cx="33013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7" name="TextBox 6"/>
          <p:cNvSpPr txBox="1"/>
          <p:nvPr/>
        </p:nvSpPr>
        <p:spPr>
          <a:xfrm>
            <a:off x="3134579" y="415662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8" name="Oval 7"/>
          <p:cNvSpPr/>
          <p:nvPr/>
        </p:nvSpPr>
        <p:spPr>
          <a:xfrm>
            <a:off x="838200" y="2915264"/>
            <a:ext cx="244046" cy="244046"/>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p:cNvSpPr txBox="1"/>
          <p:nvPr/>
        </p:nvSpPr>
        <p:spPr>
          <a:xfrm>
            <a:off x="1590190" y="3886200"/>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00"/>
                </a:solidFill>
                <a:effectLst>
                  <a:outerShdw blurRad="76200" dist="50800" dir="5400000" algn="tl" rotWithShape="0">
                    <a:srgbClr val="000000">
                      <a:alpha val="65000"/>
                    </a:srgbClr>
                  </a:outerShdw>
                </a:effectLst>
              </a:rPr>
              <a:t>L</a:t>
            </a:r>
          </a:p>
        </p:txBody>
      </p:sp>
    </p:spTree>
    <p:extLst>
      <p:ext uri="{BB962C8B-B14F-4D97-AF65-F5344CB8AC3E}">
        <p14:creationId xmlns:p14="http://schemas.microsoft.com/office/powerpoint/2010/main" val="35789469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16667E-6 4.44444E-6 L -0.18907 0.00347 " pathEditMode="relative" rAng="0" ptsTypes="AA">
                                      <p:cBhvr>
                                        <p:cTn id="22" dur="2000" fill="hold"/>
                                        <p:tgtEl>
                                          <p:spTgt spid="5"/>
                                        </p:tgtEl>
                                        <p:attrNameLst>
                                          <p:attrName>ppt_x</p:attrName>
                                          <p:attrName>ppt_y</p:attrName>
                                        </p:attrNameLst>
                                      </p:cBhvr>
                                      <p:rCtr x="-9462" y="162"/>
                                    </p:animMotion>
                                  </p:childTnLst>
                                </p:cTn>
                              </p:par>
                              <p:par>
                                <p:cTn id="23" presetID="35" presetClass="path" presetSubtype="0" accel="50000" decel="50000" fill="hold" grpId="0" nodeType="withEffect">
                                  <p:stCondLst>
                                    <p:cond delay="0"/>
                                  </p:stCondLst>
                                  <p:childTnLst>
                                    <p:animMotion origin="layout" path="M 4.16667E-6 -1.48148E-6 L -0.11615 -0.02245 " pathEditMode="relative" rAng="0" ptsTypes="AA">
                                      <p:cBhvr>
                                        <p:cTn id="24" dur="2000" fill="hold"/>
                                        <p:tgtEl>
                                          <p:spTgt spid="10"/>
                                        </p:tgtEl>
                                        <p:attrNameLst>
                                          <p:attrName>ppt_x</p:attrName>
                                          <p:attrName>ppt_y</p:attrName>
                                        </p:attrNameLst>
                                      </p:cBhvr>
                                      <p:rCtr x="-5816" y="-1134"/>
                                    </p:animMotion>
                                  </p:childTnLst>
                                </p:cTn>
                              </p:par>
                              <p:par>
                                <p:cTn id="25" presetID="35" presetClass="path" presetSubtype="0" accel="50000" decel="50000" fill="hold" grpId="0" nodeType="withEffect">
                                  <p:stCondLst>
                                    <p:cond delay="0"/>
                                  </p:stCondLst>
                                  <p:childTnLst>
                                    <p:animMotion origin="layout" path="M -2.22222E-6 -1.11111E-6 L -0.04305 0.08773 " pathEditMode="relative" rAng="0" ptsTypes="AA">
                                      <p:cBhvr>
                                        <p:cTn id="26" dur="2000" fill="hold"/>
                                        <p:tgtEl>
                                          <p:spTgt spid="6"/>
                                        </p:tgtEl>
                                        <p:attrNameLst>
                                          <p:attrName>ppt_x</p:attrName>
                                          <p:attrName>ppt_y</p:attrName>
                                        </p:attrNameLst>
                                      </p:cBhvr>
                                      <p:rCtr x="-2153" y="4375"/>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2" presetClass="entr" presetSubtype="2"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 calcmode="lin" valueType="num">
                                      <p:cBhvr additive="base">
                                        <p:cTn id="34"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9">
                                            <p:txEl>
                                              <p:pRg st="3" end="3"/>
                                            </p:txEl>
                                          </p:spTgt>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additive="base">
                                        <p:cTn id="47" dur="500" fill="hold"/>
                                        <p:tgtEl>
                                          <p:spTgt spid="9">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72222E-6 -4.07407E-6 L 0.11997 0.23496 " pathEditMode="relative" rAng="0" ptsTypes="AA">
                                      <p:cBhvr>
                                        <p:cTn id="52" dur="2000" fill="hold"/>
                                        <p:tgtEl>
                                          <p:spTgt spid="8"/>
                                        </p:tgtEl>
                                        <p:attrNameLst>
                                          <p:attrName>ppt_x</p:attrName>
                                          <p:attrName>ppt_y</p:attrName>
                                        </p:attrNameLst>
                                      </p:cBhvr>
                                      <p:rCtr x="5990" y="11736"/>
                                    </p:animMotion>
                                  </p:childTnLst>
                                </p:cTn>
                              </p:par>
                              <p:par>
                                <p:cTn id="53" presetID="42" presetClass="path" presetSubtype="0" accel="50000" decel="50000" fill="hold" grpId="1" nodeType="withEffect">
                                  <p:stCondLst>
                                    <p:cond delay="0"/>
                                  </p:stCondLst>
                                  <p:childTnLst>
                                    <p:animMotion origin="layout" path="M -0.11615 -0.02245 L -0.07448 0.11088 " pathEditMode="relative" rAng="0" ptsTypes="AA">
                                      <p:cBhvr>
                                        <p:cTn id="54" dur="2000" fill="hold"/>
                                        <p:tgtEl>
                                          <p:spTgt spid="10"/>
                                        </p:tgtEl>
                                        <p:attrNameLst>
                                          <p:attrName>ppt_x</p:attrName>
                                          <p:attrName>ppt_y</p:attrName>
                                        </p:attrNameLst>
                                      </p:cBhvr>
                                      <p:rCtr x="2083" y="6667"/>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2" nodeType="clickEffect">
                                  <p:stCondLst>
                                    <p:cond delay="0"/>
                                  </p:stCondLst>
                                  <p:childTnLst>
                                    <p:animMotion origin="layout" path="M 0.11997 0.23496 L 0.19497 0.09051 " pathEditMode="relative" rAng="0" ptsTypes="AA">
                                      <p:cBhvr>
                                        <p:cTn id="58" dur="2000" fill="hold"/>
                                        <p:tgtEl>
                                          <p:spTgt spid="8"/>
                                        </p:tgtEl>
                                        <p:attrNameLst>
                                          <p:attrName>ppt_x</p:attrName>
                                          <p:attrName>ppt_y</p:attrName>
                                        </p:attrNameLst>
                                      </p:cBhvr>
                                      <p:rCtr x="3750" y="-7222"/>
                                    </p:animMotion>
                                  </p:childTnLst>
                                </p:cTn>
                              </p:par>
                              <p:par>
                                <p:cTn id="59" presetID="42" presetClass="path" presetSubtype="0" accel="50000" decel="50000" fill="hold" grpId="1" nodeType="withEffect">
                                  <p:stCondLst>
                                    <p:cond delay="0"/>
                                  </p:stCondLst>
                                  <p:childTnLst>
                                    <p:animMotion origin="layout" path="M -0.04305 0.08773 L -0.00139 -0.05672 " pathEditMode="relative" rAng="0" ptsTypes="AA">
                                      <p:cBhvr>
                                        <p:cTn id="60" dur="3000" fill="hold"/>
                                        <p:tgtEl>
                                          <p:spTgt spid="6"/>
                                        </p:tgtEl>
                                        <p:attrNameLst>
                                          <p:attrName>ppt_x</p:attrName>
                                          <p:attrName>ppt_y</p:attrName>
                                        </p:attrNameLst>
                                      </p:cBhvr>
                                      <p:rCtr x="2083" y="-7222"/>
                                    </p:animMotion>
                                  </p:childTnLst>
                                </p:cTn>
                              </p:par>
                              <p:par>
                                <p:cTn id="61" presetID="42" presetClass="path" presetSubtype="0" accel="50000" decel="50000" fill="hold" grpId="2" nodeType="withEffect">
                                  <p:stCondLst>
                                    <p:cond delay="0"/>
                                  </p:stCondLst>
                                  <p:childTnLst>
                                    <p:animMotion origin="layout" path="M -0.07448 0.11088 L 0.00052 0.04421 " pathEditMode="relative" rAng="0" ptsTypes="AA">
                                      <p:cBhvr>
                                        <p:cTn id="62" dur="2000" fill="hold"/>
                                        <p:tgtEl>
                                          <p:spTgt spid="10"/>
                                        </p:tgtEl>
                                        <p:attrNameLst>
                                          <p:attrName>ppt_x</p:attrName>
                                          <p:attrName>ppt_y</p:attrName>
                                        </p:attrNameLst>
                                      </p:cBhvr>
                                      <p:rCtr x="3750" y="-3333"/>
                                    </p:animMotion>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anim calcmode="lin" valueType="num">
                                      <p:cBhvr additive="base">
                                        <p:cTn id="67"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anim calcmode="lin" valueType="num">
                                      <p:cBhvr additive="base">
                                        <p:cTn id="71" dur="500" fill="hold"/>
                                        <p:tgtEl>
                                          <p:spTgt spid="9">
                                            <p:txEl>
                                              <p:pRg st="7" end="7"/>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8" grpId="0" animBg="1"/>
      <p:bldP spid="8" grpId="1" animBg="1"/>
      <p:bldP spid="8" grpId="2" animBg="1"/>
      <p:bldP spid="10" grpId="0"/>
      <p:bldP spid="10" grpId="1"/>
      <p:bldP spid="10"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4446985" y="1295400"/>
            <a:ext cx="250030" cy="319778"/>
          </a:xfrm>
          <a:prstGeom prst="triangl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t>Deep Restarts</a:t>
            </a:r>
            <a:endParaRPr lang="en-US" dirty="0"/>
          </a:p>
        </p:txBody>
      </p:sp>
      <p:sp>
        <p:nvSpPr>
          <p:cNvPr id="7" name="TextBox 6"/>
          <p:cNvSpPr txBox="1"/>
          <p:nvPr/>
        </p:nvSpPr>
        <p:spPr>
          <a:xfrm>
            <a:off x="6531519" y="241085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8" name="TextBox 7"/>
          <p:cNvSpPr txBox="1"/>
          <p:nvPr/>
        </p:nvSpPr>
        <p:spPr>
          <a:xfrm>
            <a:off x="7298309" y="4171680"/>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9" name="Oval 8"/>
          <p:cNvSpPr/>
          <p:nvPr/>
        </p:nvSpPr>
        <p:spPr>
          <a:xfrm>
            <a:off x="7036380" y="2641682"/>
            <a:ext cx="258628" cy="25862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Left Arrow 12"/>
          <p:cNvSpPr/>
          <p:nvPr/>
        </p:nvSpPr>
        <p:spPr>
          <a:xfrm>
            <a:off x="4114800" y="3352923"/>
            <a:ext cx="786549" cy="533277"/>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24</a:t>
            </a:r>
            <a:endParaRPr lang="en-US" sz="1600" b="1" dirty="0"/>
          </a:p>
        </p:txBody>
      </p:sp>
      <p:sp>
        <p:nvSpPr>
          <p:cNvPr id="15" name="Rounded Rectangle 14"/>
          <p:cNvSpPr/>
          <p:nvPr/>
        </p:nvSpPr>
        <p:spPr>
          <a:xfrm>
            <a:off x="-381000" y="4953000"/>
            <a:ext cx="3815506"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Hustle to your position first, and allow</a:t>
            </a:r>
          </a:p>
          <a:p>
            <a:pPr algn="r"/>
            <a:r>
              <a:rPr lang="en-US" sz="1600" b="1" dirty="0">
                <a:solidFill>
                  <a:schemeClr val="tx1"/>
                </a:solidFill>
              </a:rPr>
              <a:t>t</a:t>
            </a:r>
            <a:r>
              <a:rPr lang="en-US" sz="1600" b="1" dirty="0" smtClean="0">
                <a:solidFill>
                  <a:schemeClr val="tx1"/>
                </a:solidFill>
              </a:rPr>
              <a:t>he play to come to you.</a:t>
            </a:r>
          </a:p>
        </p:txBody>
      </p:sp>
      <p:sp>
        <p:nvSpPr>
          <p:cNvPr id="16" name="TextBox 15"/>
          <p:cNvSpPr txBox="1"/>
          <p:nvPr/>
        </p:nvSpPr>
        <p:spPr>
          <a:xfrm>
            <a:off x="5562600" y="4200747"/>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7" name="TextBox 16"/>
          <p:cNvSpPr txBox="1"/>
          <p:nvPr/>
        </p:nvSpPr>
        <p:spPr>
          <a:xfrm>
            <a:off x="5573821" y="4186535"/>
            <a:ext cx="32092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8" name="TextBox 17"/>
          <p:cNvSpPr txBox="1"/>
          <p:nvPr/>
        </p:nvSpPr>
        <p:spPr>
          <a:xfrm>
            <a:off x="7276859" y="4200747"/>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28603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grpId="0" nodeType="clickEffect">
                                  <p:stCondLst>
                                    <p:cond delay="0"/>
                                  </p:stCondLst>
                                  <p:childTnLst>
                                    <p:animMotion origin="layout" path="M 3.05556E-6 -1.51711E-6 L -0.00018 -0.21485 " pathEditMode="relative" rAng="0" ptsTypes="AA">
                                      <p:cBhvr>
                                        <p:cTn id="12" dur="2000" fill="hold"/>
                                        <p:tgtEl>
                                          <p:spTgt spid="9"/>
                                        </p:tgtEl>
                                        <p:attrNameLst>
                                          <p:attrName>ppt_x</p:attrName>
                                          <p:attrName>ppt_y</p:attrName>
                                        </p:attrNameLst>
                                      </p:cBhvr>
                                      <p:rCtr x="-17" y="-10754"/>
                                    </p:animMotion>
                                  </p:childTnLst>
                                </p:cTn>
                              </p:par>
                              <p:par>
                                <p:cTn id="13" presetID="64" presetClass="path" presetSubtype="0" accel="50000" decel="50000" fill="hold" grpId="0" nodeType="withEffect">
                                  <p:stCondLst>
                                    <p:cond delay="0"/>
                                  </p:stCondLst>
                                  <p:childTnLst>
                                    <p:animMotion origin="layout" path="M 1.11111E-6 1.13784E-6 L 0.00069 -0.17391 " pathEditMode="relative" rAng="0" ptsTypes="AA">
                                      <p:cBhvr>
                                        <p:cTn id="14" dur="2000" fill="hold"/>
                                        <p:tgtEl>
                                          <p:spTgt spid="7"/>
                                        </p:tgtEl>
                                        <p:attrNameLst>
                                          <p:attrName>ppt_x</p:attrName>
                                          <p:attrName>ppt_y</p:attrName>
                                        </p:attrNameLst>
                                      </p:cBhvr>
                                      <p:rCtr x="35" y="-8696"/>
                                    </p:animMotion>
                                  </p:childTnLst>
                                </p:cTn>
                              </p:par>
                              <p:par>
                                <p:cTn id="15" presetID="10" presetClass="exit" presetSubtype="0" fill="hold" grpId="0" nodeType="with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0.00018 -0.21485 L -0.00018 -0.12604 " pathEditMode="relative" rAng="0" ptsTypes="AA">
                                      <p:cBhvr>
                                        <p:cTn id="31" dur="2000" fill="hold"/>
                                        <p:tgtEl>
                                          <p:spTgt spid="9"/>
                                        </p:tgtEl>
                                        <p:attrNameLst>
                                          <p:attrName>ppt_x</p:attrName>
                                          <p:attrName>ppt_y</p:attrName>
                                        </p:attrNameLst>
                                      </p:cBhvr>
                                      <p:rCtr x="0" y="4440"/>
                                    </p:animMotion>
                                  </p:childTnLst>
                                </p:cTn>
                              </p:par>
                              <p:par>
                                <p:cTn id="32" presetID="35" presetClass="path" presetSubtype="0" accel="50000" decel="50000" fill="hold" grpId="1" nodeType="withEffect">
                                  <p:stCondLst>
                                    <p:cond delay="0"/>
                                  </p:stCondLst>
                                  <p:childTnLst>
                                    <p:animMotion origin="layout" path="M -3.33333E-6 4.24607E-6 L -0.44375 -0.03284 " pathEditMode="relative" rAng="0" ptsTypes="AA">
                                      <p:cBhvr>
                                        <p:cTn id="33" dur="2000" fill="hold"/>
                                        <p:tgtEl>
                                          <p:spTgt spid="17"/>
                                        </p:tgtEl>
                                        <p:attrNameLst>
                                          <p:attrName>ppt_x</p:attrName>
                                          <p:attrName>ppt_y</p:attrName>
                                        </p:attrNameLst>
                                      </p:cBhvr>
                                      <p:rCtr x="-22187" y="-1642"/>
                                    </p:animMotion>
                                  </p:childTnLst>
                                </p:cTn>
                              </p:par>
                              <p:par>
                                <p:cTn id="34" presetID="35" presetClass="path" presetSubtype="0" accel="50000" decel="50000" fill="hold" grpId="1" nodeType="withEffect">
                                  <p:stCondLst>
                                    <p:cond delay="0"/>
                                  </p:stCondLst>
                                  <p:childTnLst>
                                    <p:animMotion origin="layout" path="M 0.00069 -0.17391 L -0.23264 -0.17391 " pathEditMode="relative" rAng="0" ptsTypes="AA">
                                      <p:cBhvr>
                                        <p:cTn id="35" dur="2000" fill="hold"/>
                                        <p:tgtEl>
                                          <p:spTgt spid="7"/>
                                        </p:tgtEl>
                                        <p:attrNameLst>
                                          <p:attrName>ppt_x</p:attrName>
                                          <p:attrName>ppt_y</p:attrName>
                                        </p:attrNameLst>
                                      </p:cBhvr>
                                      <p:rCtr x="-11667" y="0"/>
                                    </p:animMotion>
                                  </p:childTnLst>
                                </p:cTn>
                              </p:par>
                              <p:par>
                                <p:cTn id="36" presetID="64" presetClass="path" presetSubtype="0" accel="50000" decel="50000" fill="hold" grpId="1" nodeType="withEffect">
                                  <p:stCondLst>
                                    <p:cond delay="0"/>
                                  </p:stCondLst>
                                  <p:childTnLst>
                                    <p:animMotion origin="layout" path="M 0 -1.61887E-6 L -0.01042 -0.04278 " pathEditMode="relative" rAng="0" ptsTypes="AA">
                                      <p:cBhvr>
                                        <p:cTn id="37" dur="2000" fill="hold"/>
                                        <p:tgtEl>
                                          <p:spTgt spid="18"/>
                                        </p:tgtEl>
                                        <p:attrNameLst>
                                          <p:attrName>ppt_x</p:attrName>
                                          <p:attrName>ppt_y</p:attrName>
                                        </p:attrNameLst>
                                      </p:cBhvr>
                                      <p:rCtr x="-521" y="-2151"/>
                                    </p:animMotion>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grpId="2" nodeType="clickEffect">
                                  <p:stCondLst>
                                    <p:cond delay="0"/>
                                  </p:stCondLst>
                                  <p:childTnLst>
                                    <p:animMotion origin="layout" path="M -0.00018 -0.12604 L -0.49184 0.05157 " pathEditMode="relative" rAng="0" ptsTypes="AA">
                                      <p:cBhvr>
                                        <p:cTn id="41" dur="2000" fill="hold"/>
                                        <p:tgtEl>
                                          <p:spTgt spid="9"/>
                                        </p:tgtEl>
                                        <p:attrNameLst>
                                          <p:attrName>ppt_x</p:attrName>
                                          <p:attrName>ppt_y</p:attrName>
                                        </p:attrNameLst>
                                      </p:cBhvr>
                                      <p:rCtr x="-24583" y="8881"/>
                                    </p:animMotion>
                                  </p:childTnLst>
                                </p:cTn>
                              </p:par>
                              <p:par>
                                <p:cTn id="42" presetID="35" presetClass="path" presetSubtype="0" accel="50000" decel="50000" fill="hold" grpId="2" nodeType="withEffect">
                                  <p:stCondLst>
                                    <p:cond delay="0"/>
                                  </p:stCondLst>
                                  <p:childTnLst>
                                    <p:animMotion origin="layout" path="M -0.23264 -0.17391 L -0.51597 0.0259 " pathEditMode="relative" rAng="0" ptsTypes="AA">
                                      <p:cBhvr>
                                        <p:cTn id="43" dur="2000" fill="hold"/>
                                        <p:tgtEl>
                                          <p:spTgt spid="7"/>
                                        </p:tgtEl>
                                        <p:attrNameLst>
                                          <p:attrName>ppt_x</p:attrName>
                                          <p:attrName>ppt_y</p:attrName>
                                        </p:attrNameLst>
                                      </p:cBhvr>
                                      <p:rCtr x="-14167" y="9991"/>
                                    </p:animMotion>
                                  </p:childTnLst>
                                </p:cTn>
                              </p:par>
                              <p:par>
                                <p:cTn id="44" presetID="35" presetClass="path" presetSubtype="0" accel="50000" decel="50000" fill="hold" grpId="2" nodeType="withEffect">
                                  <p:stCondLst>
                                    <p:cond delay="0"/>
                                  </p:stCondLst>
                                  <p:childTnLst>
                                    <p:animMotion origin="layout" path="M -0.01041 -0.04279 L -0.43125 0.00948 " pathEditMode="relative" rAng="0" ptsTypes="AA">
                                      <p:cBhvr>
                                        <p:cTn id="45" dur="2000" fill="hold"/>
                                        <p:tgtEl>
                                          <p:spTgt spid="18"/>
                                        </p:tgtEl>
                                        <p:attrNameLst>
                                          <p:attrName>ppt_x</p:attrName>
                                          <p:attrName>ppt_y</p:attrName>
                                        </p:attrNameLst>
                                      </p:cBhvr>
                                      <p:rCtr x="-21042" y="2613"/>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9" grpId="0" animBg="1"/>
      <p:bldP spid="9" grpId="1" animBg="1"/>
      <p:bldP spid="9" grpId="2" animBg="1"/>
      <p:bldP spid="14" grpId="0" animBg="1"/>
      <p:bldP spid="15" grpId="0" animBg="1"/>
      <p:bldP spid="16" grpId="0"/>
      <p:bldP spid="17" grpId="0"/>
      <p:bldP spid="17" grpId="1"/>
      <p:bldP spid="18" grpId="0"/>
      <p:bldP spid="18" grpId="1"/>
      <p:bldP spid="18"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Box Out of Bounds</a:t>
            </a:r>
            <a:endParaRPr lang="en-US" dirty="0"/>
          </a:p>
        </p:txBody>
      </p:sp>
      <p:sp>
        <p:nvSpPr>
          <p:cNvPr id="4" name="TextBox 3"/>
          <p:cNvSpPr txBox="1"/>
          <p:nvPr/>
        </p:nvSpPr>
        <p:spPr>
          <a:xfrm>
            <a:off x="3166583" y="2284205"/>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00"/>
                </a:solidFill>
                <a:effectLst>
                  <a:outerShdw blurRad="76200" dist="50800" dir="5400000" algn="tl" rotWithShape="0">
                    <a:srgbClr val="000000">
                      <a:alpha val="65000"/>
                    </a:srgbClr>
                  </a:outerShdw>
                </a:effectLst>
              </a:rPr>
              <a:t>S</a:t>
            </a:r>
          </a:p>
        </p:txBody>
      </p:sp>
      <p:sp>
        <p:nvSpPr>
          <p:cNvPr id="5" name="TextBox 4"/>
          <p:cNvSpPr txBox="1"/>
          <p:nvPr/>
        </p:nvSpPr>
        <p:spPr>
          <a:xfrm>
            <a:off x="5715462" y="5140118"/>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6" name="Oval 5"/>
          <p:cNvSpPr/>
          <p:nvPr/>
        </p:nvSpPr>
        <p:spPr>
          <a:xfrm>
            <a:off x="5036873" y="5001587"/>
            <a:ext cx="220927" cy="220927"/>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Left Arrow 6"/>
          <p:cNvSpPr/>
          <p:nvPr/>
        </p:nvSpPr>
        <p:spPr>
          <a:xfrm>
            <a:off x="4114800" y="3352923"/>
            <a:ext cx="786549" cy="533277"/>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3886200" y="5037848"/>
            <a:ext cx="675826"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5 </a:t>
            </a:r>
            <a:r>
              <a:rPr lang="en-US" b="1" dirty="0" err="1" smtClean="0">
                <a:solidFill>
                  <a:srgbClr val="FF0000"/>
                </a:solidFill>
                <a:effectLst>
                  <a:outerShdw blurRad="38100" dist="38100" dir="2700000" algn="tl">
                    <a:srgbClr val="000000">
                      <a:alpha val="43137"/>
                    </a:srgbClr>
                  </a:outerShdw>
                </a:effectLst>
              </a:rPr>
              <a:t>yds</a:t>
            </a:r>
            <a:endParaRPr lang="en-US"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524000" y="4038600"/>
            <a:ext cx="32092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710991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40611E-6 L -0.03577 0.1154 " pathEditMode="relative" rAng="0" ptsTypes="AA">
                                      <p:cBhvr>
                                        <p:cTn id="6" dur="2000" fill="hold"/>
                                        <p:tgtEl>
                                          <p:spTgt spid="6"/>
                                        </p:tgtEl>
                                        <p:attrNameLst>
                                          <p:attrName>ppt_x</p:attrName>
                                          <p:attrName>ppt_y</p:attrName>
                                        </p:attrNameLst>
                                      </p:cBhvr>
                                      <p:rCtr x="-1788" y="5759"/>
                                    </p:animMotion>
                                  </p:childTnLst>
                                </p:cTn>
                              </p:par>
                              <p:par>
                                <p:cTn id="7" presetID="42" presetClass="path" presetSubtype="0" accel="50000" decel="50000" fill="hold" grpId="0" nodeType="withEffect">
                                  <p:stCondLst>
                                    <p:cond delay="0"/>
                                  </p:stCondLst>
                                  <p:childTnLst>
                                    <p:animMotion origin="layout" path="M 4.72222E-6 4.39408E-6 L -0.06059 0.02867 " pathEditMode="relative" rAng="0" ptsTypes="AA">
                                      <p:cBhvr>
                                        <p:cTn id="8" dur="2000" fill="hold"/>
                                        <p:tgtEl>
                                          <p:spTgt spid="5"/>
                                        </p:tgtEl>
                                        <p:attrNameLst>
                                          <p:attrName>ppt_x</p:attrName>
                                          <p:attrName>ppt_y</p:attrName>
                                        </p:attrNameLst>
                                      </p:cBhvr>
                                      <p:rCtr x="-3038" y="1434"/>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03577 0.01806 L -0.03577 0.11551 " pathEditMode="relative" rAng="0" ptsTypes="AA">
                                      <p:cBhvr>
                                        <p:cTn id="12" dur="2000" spd="-100000" fill="hold"/>
                                        <p:tgtEl>
                                          <p:spTgt spid="6"/>
                                        </p:tgtEl>
                                        <p:attrNameLst>
                                          <p:attrName>ppt_x</p:attrName>
                                          <p:attrName>ppt_y</p:attrName>
                                        </p:attrNameLst>
                                      </p:cBhvr>
                                      <p:rCtr x="0" y="4861"/>
                                    </p:animMotion>
                                  </p:childTnLst>
                                </p:cTn>
                              </p:par>
                              <p:par>
                                <p:cTn id="13" presetID="42"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42" presetClass="path" presetSubtype="0" accel="50000" decel="50000" fill="hold" grpId="2" nodeType="withEffect">
                                  <p:stCondLst>
                                    <p:cond delay="0"/>
                                  </p:stCondLst>
                                  <p:childTnLst>
                                    <p:animMotion origin="layout" path="M -0.03577 0.01804 L -0.24028 -0.20213 " pathEditMode="relative" rAng="0" ptsTypes="AA">
                                      <p:cBhvr>
                                        <p:cTn id="24" dur="2000" fill="hold"/>
                                        <p:tgtEl>
                                          <p:spTgt spid="6"/>
                                        </p:tgtEl>
                                        <p:attrNameLst>
                                          <p:attrName>ppt_x</p:attrName>
                                          <p:attrName>ppt_y</p:attrName>
                                        </p:attrNameLst>
                                      </p:cBhvr>
                                      <p:rCtr x="-10226" y="-11008"/>
                                    </p:animMotion>
                                  </p:childTnLst>
                                </p:cTn>
                              </p:par>
                              <p:par>
                                <p:cTn id="25" presetID="42" presetClass="path" presetSubtype="0" accel="50000" decel="50000" fill="hold" grpId="0" nodeType="withEffect">
                                  <p:stCondLst>
                                    <p:cond delay="0"/>
                                  </p:stCondLst>
                                  <p:childTnLst>
                                    <p:animMotion origin="layout" path="M 4.44444E-6 -7.21554E-7 L -0.16823 0.07285 " pathEditMode="relative" rAng="0" ptsTypes="AA">
                                      <p:cBhvr>
                                        <p:cTn id="26" dur="2000" fill="hold"/>
                                        <p:tgtEl>
                                          <p:spTgt spid="4"/>
                                        </p:tgtEl>
                                        <p:attrNameLst>
                                          <p:attrName>ppt_x</p:attrName>
                                          <p:attrName>ppt_y</p:attrName>
                                        </p:attrNameLst>
                                      </p:cBhvr>
                                      <p:rCtr x="-8420" y="3631"/>
                                    </p:animMotion>
                                  </p:childTnLst>
                                </p:cTn>
                              </p:par>
                              <p:par>
                                <p:cTn id="27" presetID="42" presetClass="path" presetSubtype="0" accel="50000" decel="50000" fill="hold" grpId="1" nodeType="withEffect">
                                  <p:stCondLst>
                                    <p:cond delay="0"/>
                                  </p:stCondLst>
                                  <p:childTnLst>
                                    <p:animMotion origin="layout" path="M -0.06059 0.02868 L -0.27934 -0.11124 " pathEditMode="relative" rAng="0" ptsTypes="AA">
                                      <p:cBhvr>
                                        <p:cTn id="28" dur="2000" fill="hold"/>
                                        <p:tgtEl>
                                          <p:spTgt spid="5"/>
                                        </p:tgtEl>
                                        <p:attrNameLst>
                                          <p:attrName>ppt_x</p:attrName>
                                          <p:attrName>ppt_y</p:attrName>
                                        </p:attrNameLst>
                                      </p:cBhvr>
                                      <p:rCtr x="-10938" y="-70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animBg="1"/>
      <p:bldP spid="6" grpId="1" animBg="1"/>
      <p:bldP spid="6" grpId="2" animBg="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Pre-Game</a:t>
            </a:r>
            <a:endParaRPr lang="en-US" dirty="0"/>
          </a:p>
        </p:txBody>
      </p:sp>
      <p:sp>
        <p:nvSpPr>
          <p:cNvPr id="6" name="Text Placeholder 5"/>
          <p:cNvSpPr>
            <a:spLocks noGrp="1"/>
          </p:cNvSpPr>
          <p:nvPr>
            <p:ph type="body" idx="1"/>
          </p:nvPr>
        </p:nvSpPr>
        <p:spPr/>
        <p:txBody>
          <a:bodyPr/>
          <a:lstStyle/>
          <a:p>
            <a:r>
              <a:rPr lang="en-US" dirty="0" smtClean="0"/>
              <a:t>coin toss and line up</a:t>
            </a:r>
            <a:endParaRPr lang="en-US" dirty="0"/>
          </a:p>
        </p:txBody>
      </p:sp>
    </p:spTree>
    <p:extLst>
      <p:ext uri="{BB962C8B-B14F-4D97-AF65-F5344CB8AC3E}">
        <p14:creationId xmlns:p14="http://schemas.microsoft.com/office/powerpoint/2010/main" val="34370090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Clear</a:t>
            </a:r>
            <a:endParaRPr lang="en-US" dirty="0"/>
          </a:p>
        </p:txBody>
      </p:sp>
      <p:sp>
        <p:nvSpPr>
          <p:cNvPr id="4" name="TextBox 3"/>
          <p:cNvSpPr txBox="1"/>
          <p:nvPr/>
        </p:nvSpPr>
        <p:spPr>
          <a:xfrm>
            <a:off x="1534010" y="3960099"/>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5" name="TextBox 4"/>
          <p:cNvSpPr txBox="1"/>
          <p:nvPr/>
        </p:nvSpPr>
        <p:spPr>
          <a:xfrm>
            <a:off x="2971800" y="4361604"/>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
        <p:nvSpPr>
          <p:cNvPr id="8" name="TextBox 7"/>
          <p:cNvSpPr txBox="1"/>
          <p:nvPr/>
        </p:nvSpPr>
        <p:spPr>
          <a:xfrm>
            <a:off x="2971800" y="4361604"/>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9" name="Oval 8"/>
          <p:cNvSpPr/>
          <p:nvPr/>
        </p:nvSpPr>
        <p:spPr>
          <a:xfrm>
            <a:off x="4901349" y="3939663"/>
            <a:ext cx="242103" cy="242103"/>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p:cNvSpPr txBox="1"/>
          <p:nvPr/>
        </p:nvSpPr>
        <p:spPr>
          <a:xfrm>
            <a:off x="4885947" y="3429000"/>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1" name="Left Arrow 10"/>
          <p:cNvSpPr/>
          <p:nvPr/>
        </p:nvSpPr>
        <p:spPr>
          <a:xfrm flipH="1">
            <a:off x="4114800" y="3352923"/>
            <a:ext cx="786549" cy="533277"/>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TextBox 11"/>
          <p:cNvSpPr txBox="1"/>
          <p:nvPr/>
        </p:nvSpPr>
        <p:spPr>
          <a:xfrm>
            <a:off x="1702535" y="2516322"/>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S</a:t>
            </a:r>
          </a:p>
        </p:txBody>
      </p:sp>
      <p:sp>
        <p:nvSpPr>
          <p:cNvPr id="7" name="TextBox 6"/>
          <p:cNvSpPr txBox="1"/>
          <p:nvPr/>
        </p:nvSpPr>
        <p:spPr>
          <a:xfrm>
            <a:off x="1534010" y="3939663"/>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426241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11111E-6 6.84551E-7 L 0.34722 -0.0192 " pathEditMode="relative" rAng="0" ptsTypes="AA">
                                      <p:cBhvr>
                                        <p:cTn id="21" dur="2000" fill="hold"/>
                                        <p:tgtEl>
                                          <p:spTgt spid="7"/>
                                        </p:tgtEl>
                                        <p:attrNameLst>
                                          <p:attrName>ppt_x</p:attrName>
                                          <p:attrName>ppt_y</p:attrName>
                                        </p:attrNameLst>
                                      </p:cBhvr>
                                      <p:rCtr x="17361" y="-971"/>
                                    </p:animMotion>
                                  </p:childTnLst>
                                </p:cTn>
                              </p:par>
                              <p:par>
                                <p:cTn id="22" presetID="42" presetClass="path" presetSubtype="0" accel="50000" decel="50000" fill="hold" grpId="1" nodeType="withEffect">
                                  <p:stCondLst>
                                    <p:cond delay="0"/>
                                  </p:stCondLst>
                                  <p:childTnLst>
                                    <p:animMotion origin="layout" path="M 2.5E-6 4.83811E-6 L 0.47448 -0.05828 " pathEditMode="relative" rAng="0" ptsTypes="AA">
                                      <p:cBhvr>
                                        <p:cTn id="23" dur="1500" fill="hold"/>
                                        <p:tgtEl>
                                          <p:spTgt spid="8"/>
                                        </p:tgtEl>
                                        <p:attrNameLst>
                                          <p:attrName>ppt_x</p:attrName>
                                          <p:attrName>ppt_y</p:attrName>
                                        </p:attrNameLst>
                                      </p:cBhvr>
                                      <p:rCtr x="23715" y="-2914"/>
                                    </p:animMotion>
                                  </p:childTnLst>
                                </p:cTn>
                              </p:par>
                              <p:par>
                                <p:cTn id="24" presetID="63" presetClass="path" presetSubtype="0" accel="50000" decel="50000" fill="hold" grpId="0" nodeType="withEffect">
                                  <p:stCondLst>
                                    <p:cond delay="0"/>
                                  </p:stCondLst>
                                  <p:childTnLst>
                                    <p:animMotion origin="layout" path="M -3.88889E-6 -2.50694E-6 L 0.56216 -0.01156 " pathEditMode="relative" rAng="0" ptsTypes="AA">
                                      <p:cBhvr>
                                        <p:cTn id="25" dur="2000" fill="hold"/>
                                        <p:tgtEl>
                                          <p:spTgt spid="12"/>
                                        </p:tgtEl>
                                        <p:attrNameLst>
                                          <p:attrName>ppt_x</p:attrName>
                                          <p:attrName>ppt_y</p:attrName>
                                        </p:attrNameLst>
                                      </p:cBhvr>
                                      <p:rCtr x="28108" y="-578"/>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0.00087 -0.08102 L 0 3.7037E-7 " pathEditMode="relative" rAng="0" ptsTypes="AA">
                                      <p:cBhvr>
                                        <p:cTn id="37" dur="2000" spd="-100000" fill="hold"/>
                                        <p:tgtEl>
                                          <p:spTgt spid="9"/>
                                        </p:tgtEl>
                                        <p:attrNameLst>
                                          <p:attrName>ppt_x</p:attrName>
                                          <p:attrName>ppt_y</p:attrName>
                                        </p:attrNameLst>
                                      </p:cBhvr>
                                      <p:rCtr x="-52" y="4051"/>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1" nodeType="clickEffect">
                                  <p:stCondLst>
                                    <p:cond delay="0"/>
                                  </p:stCondLst>
                                  <p:childTnLst>
                                    <p:animMotion origin="layout" path="M 0 -1.23034E-6 L 0.12378 -0.03353 " pathEditMode="relative" rAng="0" ptsTypes="AA">
                                      <p:cBhvr>
                                        <p:cTn id="41" dur="2000" fill="hold"/>
                                        <p:tgtEl>
                                          <p:spTgt spid="10"/>
                                        </p:tgtEl>
                                        <p:attrNameLst>
                                          <p:attrName>ppt_x</p:attrName>
                                          <p:attrName>ppt_y</p:attrName>
                                        </p:attrNameLst>
                                      </p:cBhvr>
                                      <p:rCtr x="6181" y="-1688"/>
                                    </p:animMotion>
                                  </p:childTnLst>
                                </p:cTn>
                              </p:par>
                              <p:par>
                                <p:cTn id="42" presetID="63" presetClass="path" presetSubtype="0" accel="50000" decel="50000" fill="hold" grpId="2" nodeType="withEffect">
                                  <p:stCondLst>
                                    <p:cond delay="0"/>
                                  </p:stCondLst>
                                  <p:childTnLst>
                                    <p:animMotion origin="layout" path="M 0.00087 -0.08102 L 0.13507 -0.11435 " pathEditMode="relative" rAng="0" ptsTypes="AA">
                                      <p:cBhvr>
                                        <p:cTn id="43" dur="2000" fill="hold"/>
                                        <p:tgtEl>
                                          <p:spTgt spid="9"/>
                                        </p:tgtEl>
                                        <p:attrNameLst>
                                          <p:attrName>ppt_x</p:attrName>
                                          <p:attrName>ppt_y</p:attrName>
                                        </p:attrNameLst>
                                      </p:cBhvr>
                                      <p:rCtr x="6701" y="-1667"/>
                                    </p:animMotion>
                                  </p:childTnLst>
                                </p:cTn>
                              </p:par>
                              <p:par>
                                <p:cTn id="44" presetID="63" presetClass="path" presetSubtype="0" accel="50000" decel="50000" fill="hold" grpId="2" nodeType="withEffect">
                                  <p:stCondLst>
                                    <p:cond delay="0"/>
                                  </p:stCondLst>
                                  <p:childTnLst>
                                    <p:animMotion origin="layout" path="M 0.34722 -0.0192 L 0.41389 0.03631 " pathEditMode="relative" rAng="0" ptsTypes="AA">
                                      <p:cBhvr>
                                        <p:cTn id="45" dur="2000" fill="hold"/>
                                        <p:tgtEl>
                                          <p:spTgt spid="7"/>
                                        </p:tgtEl>
                                        <p:attrNameLst>
                                          <p:attrName>ppt_x</p:attrName>
                                          <p:attrName>ppt_y</p:attrName>
                                        </p:attrNameLst>
                                      </p:cBhvr>
                                      <p:rCtr x="3333"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9" grpId="0" animBg="1"/>
      <p:bldP spid="9" grpId="1" animBg="1"/>
      <p:bldP spid="9" grpId="2" animBg="1"/>
      <p:bldP spid="10" grpId="0"/>
      <p:bldP spid="10" grpId="1"/>
      <p:bldP spid="12" grpId="0"/>
      <p:bldP spid="7" grpId="0"/>
      <p:bldP spid="7" grpId="1"/>
      <p:bldP spid="7"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Transition</a:t>
            </a:r>
            <a:endParaRPr lang="en-US" dirty="0"/>
          </a:p>
        </p:txBody>
      </p:sp>
      <p:sp>
        <p:nvSpPr>
          <p:cNvPr id="5" name="Text Placeholder 4"/>
          <p:cNvSpPr>
            <a:spLocks noGrp="1"/>
          </p:cNvSpPr>
          <p:nvPr>
            <p:ph type="body" idx="1"/>
          </p:nvPr>
        </p:nvSpPr>
        <p:spPr/>
        <p:txBody>
          <a:bodyPr/>
          <a:lstStyle/>
          <a:p>
            <a:r>
              <a:rPr lang="en-US" dirty="0" smtClean="0"/>
              <a:t>slow and fast breaks</a:t>
            </a:r>
            <a:endParaRPr lang="en-US" dirty="0"/>
          </a:p>
        </p:txBody>
      </p:sp>
    </p:spTree>
    <p:extLst>
      <p:ext uri="{BB962C8B-B14F-4D97-AF65-F5344CB8AC3E}">
        <p14:creationId xmlns:p14="http://schemas.microsoft.com/office/powerpoint/2010/main" val="1879846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Transition</a:t>
            </a:r>
            <a:endParaRPr lang="en-US" dirty="0"/>
          </a:p>
        </p:txBody>
      </p:sp>
      <p:sp>
        <p:nvSpPr>
          <p:cNvPr id="10" name="Content Placeholder 9"/>
          <p:cNvSpPr>
            <a:spLocks noGrp="1"/>
          </p:cNvSpPr>
          <p:nvPr>
            <p:ph sz="half" idx="2"/>
          </p:nvPr>
        </p:nvSpPr>
        <p:spPr/>
        <p:txBody>
          <a:bodyPr/>
          <a:lstStyle/>
          <a:p>
            <a:r>
              <a:rPr lang="en-US" dirty="0" smtClean="0"/>
              <a:t>2-person game until Trail is in position</a:t>
            </a:r>
          </a:p>
          <a:p>
            <a:r>
              <a:rPr lang="en-US" dirty="0" smtClean="0"/>
              <a:t>Single has the transition count</a:t>
            </a:r>
            <a:endParaRPr lang="en-US" dirty="0"/>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95" b="295"/>
          <a:stretch>
            <a:fillRect/>
          </a:stretch>
        </p:blipFill>
        <p:spPr>
          <a:prstGeom prst="roundRect">
            <a:avLst>
              <a:gd name="adj" fmla="val 8594"/>
            </a:avLst>
          </a:prstGeom>
          <a:solidFill>
            <a:srgbClr val="FFFFFF">
              <a:shade val="85000"/>
            </a:srgbClr>
          </a:solidFill>
          <a:ln>
            <a:noFill/>
          </a:ln>
          <a:effectLst>
            <a:glow rad="1016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2152658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Slow Break</a:t>
            </a:r>
            <a:endParaRPr lang="en-US" dirty="0"/>
          </a:p>
        </p:txBody>
      </p:sp>
      <p:sp>
        <p:nvSpPr>
          <p:cNvPr id="8" name="TextBox 7"/>
          <p:cNvSpPr txBox="1"/>
          <p:nvPr/>
        </p:nvSpPr>
        <p:spPr>
          <a:xfrm>
            <a:off x="1546600" y="3973776"/>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9" name="TextBox 8"/>
          <p:cNvSpPr txBox="1"/>
          <p:nvPr/>
        </p:nvSpPr>
        <p:spPr>
          <a:xfrm>
            <a:off x="3067007" y="4179515"/>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T</a:t>
            </a:r>
          </a:p>
        </p:txBody>
      </p:sp>
      <p:sp>
        <p:nvSpPr>
          <p:cNvPr id="11" name="TextBox 10"/>
          <p:cNvSpPr txBox="1"/>
          <p:nvPr/>
        </p:nvSpPr>
        <p:spPr>
          <a:xfrm>
            <a:off x="1600200" y="3361944"/>
            <a:ext cx="380783"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G</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2" name="Oval 11"/>
          <p:cNvSpPr/>
          <p:nvPr/>
        </p:nvSpPr>
        <p:spPr>
          <a:xfrm>
            <a:off x="2928189" y="3627871"/>
            <a:ext cx="277635" cy="27763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3" name="TextBox 12"/>
          <p:cNvSpPr txBox="1"/>
          <p:nvPr/>
        </p:nvSpPr>
        <p:spPr>
          <a:xfrm>
            <a:off x="2590800" y="2133600"/>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4" name="TextBox 13"/>
          <p:cNvSpPr txBox="1"/>
          <p:nvPr/>
        </p:nvSpPr>
        <p:spPr>
          <a:xfrm>
            <a:off x="3114190" y="4186535"/>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10" name="TextBox 9"/>
          <p:cNvSpPr txBox="1"/>
          <p:nvPr/>
        </p:nvSpPr>
        <p:spPr>
          <a:xfrm>
            <a:off x="2760783" y="3742944"/>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M</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7" name="Rounded Rectangle 26"/>
          <p:cNvSpPr/>
          <p:nvPr/>
        </p:nvSpPr>
        <p:spPr>
          <a:xfrm>
            <a:off x="-1371682" y="5334000"/>
            <a:ext cx="4577506"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New Trail official must watch for </a:t>
            </a:r>
          </a:p>
          <a:p>
            <a:pPr algn="r"/>
            <a:r>
              <a:rPr lang="en-US" sz="1600" b="1" dirty="0" smtClean="0">
                <a:solidFill>
                  <a:schemeClr val="tx1"/>
                </a:solidFill>
              </a:rPr>
              <a:t>late hits on long passes!</a:t>
            </a:r>
            <a:endParaRPr lang="en-US" sz="1600" b="1" dirty="0">
              <a:solidFill>
                <a:schemeClr val="tx1"/>
              </a:solidFill>
            </a:endParaRPr>
          </a:p>
        </p:txBody>
      </p:sp>
      <p:sp>
        <p:nvSpPr>
          <p:cNvPr id="16" name="TextBox 15"/>
          <p:cNvSpPr txBox="1"/>
          <p:nvPr/>
        </p:nvSpPr>
        <p:spPr>
          <a:xfrm>
            <a:off x="1974907" y="2364432"/>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S</a:t>
            </a:r>
            <a:endParaRPr lang="en-US" sz="2400" b="1" spc="50" dirty="0">
              <a:ln w="11430"/>
              <a:effectLst>
                <a:outerShdw blurRad="76200" dist="50800" dir="5400000" algn="tl" rotWithShape="0">
                  <a:srgbClr val="000000">
                    <a:alpha val="65000"/>
                  </a:srgbClr>
                </a:outerShdw>
              </a:effectLst>
            </a:endParaRPr>
          </a:p>
        </p:txBody>
      </p:sp>
      <p:sp>
        <p:nvSpPr>
          <p:cNvPr id="17" name="TextBox 16"/>
          <p:cNvSpPr txBox="1"/>
          <p:nvPr/>
        </p:nvSpPr>
        <p:spPr>
          <a:xfrm>
            <a:off x="1524000" y="3986685"/>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
        <p:nvSpPr>
          <p:cNvPr id="18" name="Isosceles Triangle 17"/>
          <p:cNvSpPr/>
          <p:nvPr/>
        </p:nvSpPr>
        <p:spPr>
          <a:xfrm>
            <a:off x="4446985" y="1295400"/>
            <a:ext cx="250030" cy="319778"/>
          </a:xfrm>
          <a:prstGeom prst="triangl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28</a:t>
            </a:r>
            <a:endParaRPr lang="en-US" sz="1600" b="1" dirty="0"/>
          </a:p>
        </p:txBody>
      </p:sp>
    </p:spTree>
    <p:extLst>
      <p:ext uri="{BB962C8B-B14F-4D97-AF65-F5344CB8AC3E}">
        <p14:creationId xmlns:p14="http://schemas.microsoft.com/office/powerpoint/2010/main" val="8276344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3.33333E-6 -4.07407E-6 L -0.11041 -0.02685 " pathEditMode="relative" rAng="0" ptsTypes="AA">
                                      <p:cBhvr>
                                        <p:cTn id="12" dur="2000" fill="hold"/>
                                        <p:tgtEl>
                                          <p:spTgt spid="12"/>
                                        </p:tgtEl>
                                        <p:attrNameLst>
                                          <p:attrName>ppt_x</p:attrName>
                                          <p:attrName>ppt_y</p:attrName>
                                        </p:attrNameLst>
                                      </p:cBhvr>
                                      <p:rCtr x="-5521" y="-1343"/>
                                    </p:animMotion>
                                  </p:childTnLst>
                                </p:cTn>
                              </p:par>
                            </p:childTnLst>
                          </p:cTn>
                        </p:par>
                        <p:par>
                          <p:cTn id="13" fill="hold">
                            <p:stCondLst>
                              <p:cond delay="2000"/>
                            </p:stCondLst>
                            <p:childTnLst>
                              <p:par>
                                <p:cTn id="14" presetID="10" presetClass="exit" presetSubtype="0" fill="hold" grpId="0" nodeType="after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11042 -0.02685 L -0.03542 -0.23796 " pathEditMode="relative" rAng="0" ptsTypes="AA">
                                      <p:cBhvr>
                                        <p:cTn id="30" dur="2000" fill="hold"/>
                                        <p:tgtEl>
                                          <p:spTgt spid="12"/>
                                        </p:tgtEl>
                                        <p:attrNameLst>
                                          <p:attrName>ppt_x</p:attrName>
                                          <p:attrName>ppt_y</p:attrName>
                                        </p:attrNameLst>
                                      </p:cBhvr>
                                      <p:rCtr x="3750" y="-10556"/>
                                    </p:animMotion>
                                  </p:childTnLst>
                                </p:cTn>
                              </p:par>
                              <p:par>
                                <p:cTn id="31" presetID="63" presetClass="path" presetSubtype="0" accel="50000" decel="50000" fill="hold" grpId="1" nodeType="withEffect">
                                  <p:stCondLst>
                                    <p:cond delay="0"/>
                                  </p:stCondLst>
                                  <p:childTnLst>
                                    <p:animMotion origin="layout" path="M -2.5E-6 4.24607E-6 L 0.15052 0.05596 " pathEditMode="relative" rAng="0" ptsTypes="AA">
                                      <p:cBhvr>
                                        <p:cTn id="32" dur="2000" fill="hold"/>
                                        <p:tgtEl>
                                          <p:spTgt spid="14"/>
                                        </p:tgtEl>
                                        <p:attrNameLst>
                                          <p:attrName>ppt_x</p:attrName>
                                          <p:attrName>ppt_y</p:attrName>
                                        </p:attrNameLst>
                                      </p:cBhvr>
                                      <p:rCtr x="7517" y="2798"/>
                                    </p:animMotion>
                                  </p:childTnLst>
                                </p:cTn>
                              </p:par>
                              <p:par>
                                <p:cTn id="33" presetID="42" presetClass="path" presetSubtype="0" accel="50000" decel="50000" fill="hold" grpId="0" nodeType="withEffect">
                                  <p:stCondLst>
                                    <p:cond delay="0"/>
                                  </p:stCondLst>
                                  <p:childTnLst>
                                    <p:animMotion origin="layout" path="M -3.33333E-6 -9.25069E-9 L 0.06563 -0.13367 " pathEditMode="relative" rAng="0" ptsTypes="AA">
                                      <p:cBhvr>
                                        <p:cTn id="34" dur="2000" fill="hold"/>
                                        <p:tgtEl>
                                          <p:spTgt spid="16"/>
                                        </p:tgtEl>
                                        <p:attrNameLst>
                                          <p:attrName>ppt_x</p:attrName>
                                          <p:attrName>ppt_y</p:attrName>
                                        </p:attrNameLst>
                                      </p:cBhvr>
                                      <p:rCtr x="3281" y="-668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0.03542 -0.23819 L 0.16458 -0.13796 " pathEditMode="relative" rAng="0" ptsTypes="AA">
                                      <p:cBhvr>
                                        <p:cTn id="38" dur="2000" fill="hold"/>
                                        <p:tgtEl>
                                          <p:spTgt spid="12"/>
                                        </p:tgtEl>
                                        <p:attrNameLst>
                                          <p:attrName>ppt_x</p:attrName>
                                          <p:attrName>ppt_y</p:attrName>
                                        </p:attrNameLst>
                                      </p:cBhvr>
                                      <p:rCtr x="10000" y="5000"/>
                                    </p:animMotion>
                                  </p:childTnLst>
                                </p:cTn>
                              </p:par>
                              <p:par>
                                <p:cTn id="39" presetID="42" presetClass="path" presetSubtype="0" accel="50000" decel="50000" fill="hold" grpId="0" nodeType="withEffect">
                                  <p:stCondLst>
                                    <p:cond delay="0"/>
                                  </p:stCondLst>
                                  <p:childTnLst>
                                    <p:animMotion origin="layout" path="M 3.05556E-6 4.07407E-6 L 0.19149 0.11088 " pathEditMode="relative" rAng="0" ptsTypes="AA">
                                      <p:cBhvr>
                                        <p:cTn id="40" dur="2000" fill="hold"/>
                                        <p:tgtEl>
                                          <p:spTgt spid="13"/>
                                        </p:tgtEl>
                                        <p:attrNameLst>
                                          <p:attrName>ppt_x</p:attrName>
                                          <p:attrName>ppt_y</p:attrName>
                                        </p:attrNameLst>
                                      </p:cBhvr>
                                      <p:rCtr x="9566" y="5532"/>
                                    </p:animMotion>
                                  </p:childTnLst>
                                </p:cTn>
                              </p:par>
                              <p:par>
                                <p:cTn id="41" presetID="42" presetClass="path" presetSubtype="0" accel="50000" decel="50000" fill="hold" grpId="0" nodeType="withEffect">
                                  <p:stCondLst>
                                    <p:cond delay="0"/>
                                  </p:stCondLst>
                                  <p:childTnLst>
                                    <p:animMotion origin="layout" path="M -3.33333E-6 1.85185E-6 L 0.24792 -0.04607 " pathEditMode="relative" rAng="0" ptsTypes="AA">
                                      <p:cBhvr>
                                        <p:cTn id="42" dur="2000" fill="hold"/>
                                        <p:tgtEl>
                                          <p:spTgt spid="10"/>
                                        </p:tgtEl>
                                        <p:attrNameLst>
                                          <p:attrName>ppt_x</p:attrName>
                                          <p:attrName>ppt_y</p:attrName>
                                        </p:attrNameLst>
                                      </p:cBhvr>
                                      <p:rCtr x="12396" y="-2315"/>
                                    </p:animMotion>
                                  </p:childTnLst>
                                </p:cTn>
                              </p:par>
                              <p:par>
                                <p:cTn id="43" presetID="63" presetClass="path" presetSubtype="0" accel="50000" decel="50000" fill="hold" grpId="2" nodeType="withEffect">
                                  <p:stCondLst>
                                    <p:cond delay="0"/>
                                  </p:stCondLst>
                                  <p:childTnLst>
                                    <p:animMotion origin="layout" path="M 0.15052 0.05596 L 0.45886 -0.03284 " pathEditMode="relative" rAng="0" ptsTypes="AA">
                                      <p:cBhvr>
                                        <p:cTn id="44" dur="2000" fill="hold"/>
                                        <p:tgtEl>
                                          <p:spTgt spid="14"/>
                                        </p:tgtEl>
                                        <p:attrNameLst>
                                          <p:attrName>ppt_x</p:attrName>
                                          <p:attrName>ppt_y</p:attrName>
                                        </p:attrNameLst>
                                      </p:cBhvr>
                                      <p:rCtr x="15417" y="-4440"/>
                                    </p:animMotion>
                                  </p:childTnLst>
                                </p:cTn>
                              </p:par>
                              <p:par>
                                <p:cTn id="45" presetID="63" presetClass="path" presetSubtype="0" accel="50000" decel="50000" fill="hold" grpId="1" nodeType="withEffect">
                                  <p:stCondLst>
                                    <p:cond delay="0"/>
                                  </p:stCondLst>
                                  <p:childTnLst>
                                    <p:animMotion origin="layout" path="M 0.06563 -0.13367 L 0.26563 -0.12257 " pathEditMode="relative" rAng="0" ptsTypes="AA">
                                      <p:cBhvr>
                                        <p:cTn id="46" dur="2000" fill="hold"/>
                                        <p:tgtEl>
                                          <p:spTgt spid="16"/>
                                        </p:tgtEl>
                                        <p:attrNameLst>
                                          <p:attrName>ppt_x</p:attrName>
                                          <p:attrName>ppt_y</p:attrName>
                                        </p:attrNameLst>
                                      </p:cBhvr>
                                      <p:rCtr x="10000" y="555"/>
                                    </p:animMotion>
                                  </p:childTnLst>
                                </p:cTn>
                              </p:par>
                              <p:par>
                                <p:cTn id="47" presetID="42" presetClass="path" presetSubtype="0" accel="50000" decel="50000" fill="hold" grpId="1" nodeType="withEffect">
                                  <p:stCondLst>
                                    <p:cond delay="0"/>
                                  </p:stCondLst>
                                  <p:childTnLst>
                                    <p:animMotion origin="layout" path="M 3.33333E-6 3.93154E-6 L 0.17291 0.1073 " pathEditMode="relative" rAng="0" ptsTypes="AA">
                                      <p:cBhvr>
                                        <p:cTn id="48" dur="2000" fill="hold"/>
                                        <p:tgtEl>
                                          <p:spTgt spid="17"/>
                                        </p:tgtEl>
                                        <p:attrNameLst>
                                          <p:attrName>ppt_x</p:attrName>
                                          <p:attrName>ppt_y</p:attrName>
                                        </p:attrNameLst>
                                      </p:cBhvr>
                                      <p:rCtr x="8646" y="5365"/>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19149 0.11088 L 0.36649 0.14421 " pathEditMode="relative" rAng="0" ptsTypes="AA">
                                      <p:cBhvr>
                                        <p:cTn id="52" dur="2000" fill="hold"/>
                                        <p:tgtEl>
                                          <p:spTgt spid="13"/>
                                        </p:tgtEl>
                                        <p:attrNameLst>
                                          <p:attrName>ppt_x</p:attrName>
                                          <p:attrName>ppt_y</p:attrName>
                                        </p:attrNameLst>
                                      </p:cBhvr>
                                      <p:rCtr x="8750" y="1667"/>
                                    </p:animMotion>
                                  </p:childTnLst>
                                </p:cTn>
                              </p:par>
                              <p:par>
                                <p:cTn id="53" presetID="42" presetClass="path" presetSubtype="0" accel="50000" decel="50000" fill="hold" grpId="1" nodeType="withEffect">
                                  <p:stCondLst>
                                    <p:cond delay="0"/>
                                  </p:stCondLst>
                                  <p:childTnLst>
                                    <p:animMotion origin="layout" path="M 0.24792 -0.04607 L 0.40625 -0.05718 " pathEditMode="relative" rAng="0" ptsTypes="AA">
                                      <p:cBhvr>
                                        <p:cTn id="54" dur="2000" fill="hold"/>
                                        <p:tgtEl>
                                          <p:spTgt spid="10"/>
                                        </p:tgtEl>
                                        <p:attrNameLst>
                                          <p:attrName>ppt_x</p:attrName>
                                          <p:attrName>ppt_y</p:attrName>
                                        </p:attrNameLst>
                                      </p:cBhvr>
                                      <p:rCtr x="7917" y="-556"/>
                                    </p:animMotion>
                                  </p:childTnLst>
                                </p:cTn>
                              </p:par>
                              <p:par>
                                <p:cTn id="55" presetID="42" presetClass="path" presetSubtype="0" accel="50000" decel="50000" fill="hold" grpId="3" nodeType="withEffect">
                                  <p:stCondLst>
                                    <p:cond delay="0"/>
                                  </p:stCondLst>
                                  <p:childTnLst>
                                    <p:animMotion origin="layout" path="M 0.16459 -0.13796 L 0.34792 -0.09351 " pathEditMode="relative" rAng="0" ptsTypes="AA">
                                      <p:cBhvr>
                                        <p:cTn id="56" dur="2000" fill="hold"/>
                                        <p:tgtEl>
                                          <p:spTgt spid="12"/>
                                        </p:tgtEl>
                                        <p:attrNameLst>
                                          <p:attrName>ppt_x</p:attrName>
                                          <p:attrName>ppt_y</p:attrName>
                                        </p:attrNameLst>
                                      </p:cBhvr>
                                      <p:rCtr x="9167" y="2222"/>
                                    </p:animMotion>
                                  </p:childTnLst>
                                </p:cTn>
                              </p:par>
                              <p:par>
                                <p:cTn id="57" presetID="63" presetClass="path" presetSubtype="0" accel="50000" decel="50000" fill="hold" grpId="2" nodeType="withEffect">
                                  <p:stCondLst>
                                    <p:cond delay="0"/>
                                  </p:stCondLst>
                                  <p:childTnLst>
                                    <p:animMotion origin="layout" path="M 0.17292 0.1073 L 0.45625 0.0629 " pathEditMode="relative" rAng="0" ptsTypes="AA">
                                      <p:cBhvr>
                                        <p:cTn id="58" dur="2000" fill="hold"/>
                                        <p:tgtEl>
                                          <p:spTgt spid="17"/>
                                        </p:tgtEl>
                                        <p:attrNameLst>
                                          <p:attrName>ppt_x</p:attrName>
                                          <p:attrName>ppt_y</p:attrName>
                                        </p:attrNameLst>
                                      </p:cBhvr>
                                      <p:rCtr x="14167" y="-2220"/>
                                    </p:animMotion>
                                  </p:childTnLst>
                                </p:cTn>
                              </p:par>
                              <p:par>
                                <p:cTn id="59" presetID="42" presetClass="path" presetSubtype="0" accel="50000" decel="50000" fill="hold" grpId="2" nodeType="withEffect">
                                  <p:stCondLst>
                                    <p:cond delay="0"/>
                                  </p:stCondLst>
                                  <p:childTnLst>
                                    <p:animMotion origin="layout" path="M 0.26563 -0.12257 L 0.5323 -0.00046 " pathEditMode="relative" rAng="0" ptsTypes="AA">
                                      <p:cBhvr>
                                        <p:cTn id="60" dur="2000" fill="hold"/>
                                        <p:tgtEl>
                                          <p:spTgt spid="16"/>
                                        </p:tgtEl>
                                        <p:attrNameLst>
                                          <p:attrName>ppt_x</p:attrName>
                                          <p:attrName>ppt_y</p:attrName>
                                        </p:attrNameLst>
                                      </p:cBhvr>
                                      <p:rCtr x="13333" y="6105"/>
                                    </p:animMotion>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0-#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2" grpId="1" animBg="1"/>
      <p:bldP spid="12" grpId="2" animBg="1"/>
      <p:bldP spid="12" grpId="3" animBg="1"/>
      <p:bldP spid="13" grpId="0"/>
      <p:bldP spid="13" grpId="1"/>
      <p:bldP spid="14" grpId="0"/>
      <p:bldP spid="14" grpId="1"/>
      <p:bldP spid="14" grpId="2"/>
      <p:bldP spid="10" grpId="0"/>
      <p:bldP spid="10" grpId="1"/>
      <p:bldP spid="27" grpId="0" animBg="1"/>
      <p:bldP spid="16" grpId="0"/>
      <p:bldP spid="16" grpId="1"/>
      <p:bldP spid="16" grpId="2"/>
      <p:bldP spid="17" grpId="0"/>
      <p:bldP spid="17" grpId="1"/>
      <p:bldP spid="17" grpId="2"/>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Break</a:t>
            </a:r>
            <a:endParaRPr lang="en-US" dirty="0"/>
          </a:p>
        </p:txBody>
      </p:sp>
      <p:sp>
        <p:nvSpPr>
          <p:cNvPr id="12" name="TextBox 11"/>
          <p:cNvSpPr txBox="1"/>
          <p:nvPr/>
        </p:nvSpPr>
        <p:spPr>
          <a:xfrm>
            <a:off x="1546600" y="3973776"/>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13" name="TextBox 12"/>
          <p:cNvSpPr txBox="1"/>
          <p:nvPr/>
        </p:nvSpPr>
        <p:spPr>
          <a:xfrm>
            <a:off x="3067007" y="4179515"/>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T</a:t>
            </a:r>
          </a:p>
        </p:txBody>
      </p:sp>
      <p:sp>
        <p:nvSpPr>
          <p:cNvPr id="17" name="TextBox 16"/>
          <p:cNvSpPr txBox="1"/>
          <p:nvPr/>
        </p:nvSpPr>
        <p:spPr>
          <a:xfrm>
            <a:off x="1600200" y="3361944"/>
            <a:ext cx="380783"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G</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8" name="Oval 17"/>
          <p:cNvSpPr/>
          <p:nvPr/>
        </p:nvSpPr>
        <p:spPr>
          <a:xfrm>
            <a:off x="2928189" y="3627871"/>
            <a:ext cx="277635" cy="27763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9" name="TextBox 18"/>
          <p:cNvSpPr txBox="1"/>
          <p:nvPr/>
        </p:nvSpPr>
        <p:spPr>
          <a:xfrm>
            <a:off x="3657600" y="2900279"/>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0" name="TextBox 19"/>
          <p:cNvSpPr txBox="1"/>
          <p:nvPr/>
        </p:nvSpPr>
        <p:spPr>
          <a:xfrm>
            <a:off x="3114190" y="4186535"/>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21" name="TextBox 20"/>
          <p:cNvSpPr txBox="1"/>
          <p:nvPr/>
        </p:nvSpPr>
        <p:spPr>
          <a:xfrm>
            <a:off x="2760783" y="3742944"/>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M</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2" name="TextBox 21"/>
          <p:cNvSpPr txBox="1"/>
          <p:nvPr/>
        </p:nvSpPr>
        <p:spPr>
          <a:xfrm>
            <a:off x="1974907" y="2364432"/>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S</a:t>
            </a:r>
            <a:endParaRPr lang="en-US" sz="2400" b="1" spc="50" dirty="0">
              <a:ln w="11430"/>
              <a:effectLst>
                <a:outerShdw blurRad="76200" dist="50800" dir="5400000" algn="tl" rotWithShape="0">
                  <a:srgbClr val="000000">
                    <a:alpha val="65000"/>
                  </a:srgbClr>
                </a:outerShdw>
              </a:effectLst>
            </a:endParaRPr>
          </a:p>
        </p:txBody>
      </p:sp>
      <p:sp>
        <p:nvSpPr>
          <p:cNvPr id="23" name="TextBox 22"/>
          <p:cNvSpPr txBox="1"/>
          <p:nvPr/>
        </p:nvSpPr>
        <p:spPr>
          <a:xfrm>
            <a:off x="1524000" y="3986685"/>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
        <p:nvSpPr>
          <p:cNvPr id="24" name="Isosceles Triangle 23"/>
          <p:cNvSpPr/>
          <p:nvPr/>
        </p:nvSpPr>
        <p:spPr>
          <a:xfrm>
            <a:off x="4446985" y="1295400"/>
            <a:ext cx="250030" cy="319778"/>
          </a:xfrm>
          <a:prstGeom prst="triangle">
            <a:avLst/>
          </a:prstGeom>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5" name="Rounded Rectangle 24"/>
          <p:cNvSpPr/>
          <p:nvPr/>
        </p:nvSpPr>
        <p:spPr>
          <a:xfrm>
            <a:off x="-1371682" y="5334000"/>
            <a:ext cx="4577506"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No excuse for the goal to be</a:t>
            </a:r>
          </a:p>
          <a:p>
            <a:pPr algn="r"/>
            <a:r>
              <a:rPr lang="en-US" sz="1600" b="1" dirty="0">
                <a:solidFill>
                  <a:schemeClr val="tx1"/>
                </a:solidFill>
              </a:rPr>
              <a:t>u</a:t>
            </a:r>
            <a:r>
              <a:rPr lang="en-US" sz="1600" b="1" dirty="0" smtClean="0">
                <a:solidFill>
                  <a:schemeClr val="tx1"/>
                </a:solidFill>
              </a:rPr>
              <a:t>ncovered in 3-person game.</a:t>
            </a:r>
            <a:endParaRPr lang="en-US" sz="1600" b="1" dirty="0">
              <a:solidFill>
                <a:schemeClr val="tx1"/>
              </a:solidFill>
            </a:endParaRPr>
          </a:p>
        </p:txBody>
      </p:sp>
      <p:sp>
        <p:nvSpPr>
          <p:cNvPr id="14"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28</a:t>
            </a:r>
            <a:endParaRPr lang="en-US" sz="1600" b="1" dirty="0"/>
          </a:p>
        </p:txBody>
      </p:sp>
    </p:spTree>
    <p:extLst>
      <p:ext uri="{BB962C8B-B14F-4D97-AF65-F5344CB8AC3E}">
        <p14:creationId xmlns:p14="http://schemas.microsoft.com/office/powerpoint/2010/main" val="2176812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3.33333E-6 -4.07407E-6 L -0.11041 -0.02685 " pathEditMode="relative" rAng="0" ptsTypes="AA">
                                      <p:cBhvr>
                                        <p:cTn id="12" dur="2000" fill="hold"/>
                                        <p:tgtEl>
                                          <p:spTgt spid="18"/>
                                        </p:tgtEl>
                                        <p:attrNameLst>
                                          <p:attrName>ppt_x</p:attrName>
                                          <p:attrName>ppt_y</p:attrName>
                                        </p:attrNameLst>
                                      </p:cBhvr>
                                      <p:rCtr x="-5521" y="-1343"/>
                                    </p:animMotion>
                                  </p:childTnLst>
                                </p:cTn>
                              </p:par>
                            </p:childTnLst>
                          </p:cTn>
                        </p:par>
                        <p:par>
                          <p:cTn id="13" fill="hold">
                            <p:stCondLst>
                              <p:cond delay="2000"/>
                            </p:stCondLst>
                            <p:childTnLst>
                              <p:par>
                                <p:cTn id="14" presetID="10" presetClass="exit" presetSubtype="0" fill="hold" grpId="0" nodeType="after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11042 -0.02683 L 0.08125 -0.11564 " pathEditMode="relative" rAng="0" ptsTypes="AA">
                                      <p:cBhvr>
                                        <p:cTn id="30" dur="2000" fill="hold"/>
                                        <p:tgtEl>
                                          <p:spTgt spid="18"/>
                                        </p:tgtEl>
                                        <p:attrNameLst>
                                          <p:attrName>ppt_x</p:attrName>
                                          <p:attrName>ppt_y</p:attrName>
                                        </p:attrNameLst>
                                      </p:cBhvr>
                                      <p:rCtr x="9583" y="-4440"/>
                                    </p:animMotion>
                                  </p:childTnLst>
                                </p:cTn>
                              </p:par>
                              <p:par>
                                <p:cTn id="31" presetID="63" presetClass="path" presetSubtype="0" accel="50000" decel="50000" fill="hold" grpId="1" nodeType="withEffect">
                                  <p:stCondLst>
                                    <p:cond delay="0"/>
                                  </p:stCondLst>
                                  <p:childTnLst>
                                    <p:animMotion origin="layout" path="M -2.5E-6 4.24607E-6 L 0.45886 -0.04395 " pathEditMode="relative" rAng="0" ptsTypes="AA">
                                      <p:cBhvr>
                                        <p:cTn id="32" dur="2000" fill="hold"/>
                                        <p:tgtEl>
                                          <p:spTgt spid="20"/>
                                        </p:tgtEl>
                                        <p:attrNameLst>
                                          <p:attrName>ppt_x</p:attrName>
                                          <p:attrName>ppt_y</p:attrName>
                                        </p:attrNameLst>
                                      </p:cBhvr>
                                      <p:rCtr x="22934" y="-2197"/>
                                    </p:animMotion>
                                  </p:childTnLst>
                                </p:cTn>
                              </p:par>
                              <p:par>
                                <p:cTn id="33" presetID="42" presetClass="path" presetSubtype="0" accel="50000" decel="50000" fill="hold" grpId="0" nodeType="withEffect">
                                  <p:stCondLst>
                                    <p:cond delay="0"/>
                                  </p:stCondLst>
                                  <p:childTnLst>
                                    <p:animMotion origin="layout" path="M -3.33333E-6 -8.41813E-7 L 0.1323 -0.02266 " pathEditMode="relative" rAng="0" ptsTypes="AA">
                                      <p:cBhvr>
                                        <p:cTn id="34" dur="2000" fill="hold"/>
                                        <p:tgtEl>
                                          <p:spTgt spid="22"/>
                                        </p:tgtEl>
                                        <p:attrNameLst>
                                          <p:attrName>ppt_x</p:attrName>
                                          <p:attrName>ppt_y</p:attrName>
                                        </p:attrNameLst>
                                      </p:cBhvr>
                                      <p:rCtr x="6615" y="-113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0.08125 -0.11564 L 0.35625 -0.10454 " pathEditMode="relative" rAng="0" ptsTypes="AA">
                                      <p:cBhvr>
                                        <p:cTn id="38" dur="2000" fill="hold"/>
                                        <p:tgtEl>
                                          <p:spTgt spid="18"/>
                                        </p:tgtEl>
                                        <p:attrNameLst>
                                          <p:attrName>ppt_x</p:attrName>
                                          <p:attrName>ppt_y</p:attrName>
                                        </p:attrNameLst>
                                      </p:cBhvr>
                                      <p:rCtr x="13750" y="555"/>
                                    </p:animMotion>
                                  </p:childTnLst>
                                </p:cTn>
                              </p:par>
                              <p:par>
                                <p:cTn id="39" presetID="42" presetClass="path" presetSubtype="0" accel="50000" decel="50000" fill="hold" grpId="0" nodeType="withEffect">
                                  <p:stCondLst>
                                    <p:cond delay="0"/>
                                  </p:stCondLst>
                                  <p:childTnLst>
                                    <p:animMotion origin="layout" path="M -3.61111E-6 7.9556E-7 L 0.27483 0.02128 " pathEditMode="relative" rAng="0" ptsTypes="AA">
                                      <p:cBhvr>
                                        <p:cTn id="40" dur="2000" fill="hold"/>
                                        <p:tgtEl>
                                          <p:spTgt spid="19"/>
                                        </p:tgtEl>
                                        <p:attrNameLst>
                                          <p:attrName>ppt_x</p:attrName>
                                          <p:attrName>ppt_y</p:attrName>
                                        </p:attrNameLst>
                                      </p:cBhvr>
                                      <p:rCtr x="13733" y="1064"/>
                                    </p:animMotion>
                                  </p:childTnLst>
                                </p:cTn>
                              </p:par>
                              <p:par>
                                <p:cTn id="41" presetID="42" presetClass="path" presetSubtype="0" accel="50000" decel="50000" fill="hold" grpId="0" nodeType="withEffect">
                                  <p:stCondLst>
                                    <p:cond delay="0"/>
                                  </p:stCondLst>
                                  <p:childTnLst>
                                    <p:animMotion origin="layout" path="M -3.33333E-6 -2.16466E-6 L 0.20625 -0.04602 " pathEditMode="relative" rAng="0" ptsTypes="AA">
                                      <p:cBhvr>
                                        <p:cTn id="42" dur="2000" fill="hold"/>
                                        <p:tgtEl>
                                          <p:spTgt spid="21"/>
                                        </p:tgtEl>
                                        <p:attrNameLst>
                                          <p:attrName>ppt_x</p:attrName>
                                          <p:attrName>ppt_y</p:attrName>
                                        </p:attrNameLst>
                                      </p:cBhvr>
                                      <p:rCtr x="10312" y="-2313"/>
                                    </p:animMotion>
                                  </p:childTnLst>
                                </p:cTn>
                              </p:par>
                              <p:par>
                                <p:cTn id="43" presetID="63" presetClass="path" presetSubtype="0" accel="50000" decel="50000" fill="hold" grpId="1" nodeType="withEffect">
                                  <p:stCondLst>
                                    <p:cond delay="0"/>
                                  </p:stCondLst>
                                  <p:childTnLst>
                                    <p:animMotion origin="layout" path="M 0.1323 -0.02266 L 0.4323 -0.01156 " pathEditMode="relative" rAng="0" ptsTypes="AA">
                                      <p:cBhvr>
                                        <p:cTn id="44" dur="2000" fill="hold"/>
                                        <p:tgtEl>
                                          <p:spTgt spid="22"/>
                                        </p:tgtEl>
                                        <p:attrNameLst>
                                          <p:attrName>ppt_x</p:attrName>
                                          <p:attrName>ppt_y</p:attrName>
                                        </p:attrNameLst>
                                      </p:cBhvr>
                                      <p:rCtr x="15000" y="555"/>
                                    </p:animMotion>
                                  </p:childTnLst>
                                </p:cTn>
                              </p:par>
                              <p:par>
                                <p:cTn id="45" presetID="42" presetClass="path" presetSubtype="0" accel="50000" decel="50000" fill="hold" grpId="1" nodeType="withEffect">
                                  <p:stCondLst>
                                    <p:cond delay="0"/>
                                  </p:stCondLst>
                                  <p:childTnLst>
                                    <p:animMotion origin="layout" path="M 3.33333E-6 8.78816E-7 L 0.31458 0.11841 " pathEditMode="relative" rAng="0" ptsTypes="AA">
                                      <p:cBhvr>
                                        <p:cTn id="46" dur="2000" fill="hold"/>
                                        <p:tgtEl>
                                          <p:spTgt spid="23"/>
                                        </p:tgtEl>
                                        <p:attrNameLst>
                                          <p:attrName>ppt_x</p:attrName>
                                          <p:attrName>ppt_y</p:attrName>
                                        </p:attrNameLst>
                                      </p:cBhvr>
                                      <p:rCtr x="15729" y="5920"/>
                                    </p:animMotion>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8" grpId="1" animBg="1"/>
      <p:bldP spid="18" grpId="2" animBg="1"/>
      <p:bldP spid="19" grpId="0"/>
      <p:bldP spid="20" grpId="0"/>
      <p:bldP spid="20" grpId="1"/>
      <p:bldP spid="21" grpId="0"/>
      <p:bldP spid="22" grpId="0"/>
      <p:bldP spid="22" grpId="1"/>
      <p:bldP spid="23" grpId="0"/>
      <p:bldP spid="23" grpId="1"/>
      <p:bldP spid="25"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Penalty Enforcement</a:t>
            </a:r>
            <a:endParaRPr lang="en-US" dirty="0"/>
          </a:p>
        </p:txBody>
      </p:sp>
      <p:sp>
        <p:nvSpPr>
          <p:cNvPr id="5" name="Text Placeholder 4"/>
          <p:cNvSpPr>
            <a:spLocks noGrp="1"/>
          </p:cNvSpPr>
          <p:nvPr>
            <p:ph type="body" idx="1"/>
          </p:nvPr>
        </p:nvSpPr>
        <p:spPr/>
        <p:txBody>
          <a:bodyPr/>
          <a:lstStyle/>
          <a:p>
            <a:r>
              <a:rPr lang="en-US" dirty="0" smtClean="0"/>
              <a:t>relaying, reporting, and setting the field</a:t>
            </a:r>
            <a:endParaRPr lang="en-US" dirty="0"/>
          </a:p>
        </p:txBody>
      </p:sp>
    </p:spTree>
    <p:extLst>
      <p:ext uri="{BB962C8B-B14F-4D97-AF65-F5344CB8AC3E}">
        <p14:creationId xmlns:p14="http://schemas.microsoft.com/office/powerpoint/2010/main" val="10964350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Penalty Enforcement</a:t>
            </a:r>
            <a:endParaRPr lang="en-US" dirty="0"/>
          </a:p>
        </p:txBody>
      </p:sp>
      <p:sp>
        <p:nvSpPr>
          <p:cNvPr id="6" name="Content Placeholder 5"/>
          <p:cNvSpPr>
            <a:spLocks noGrp="1"/>
          </p:cNvSpPr>
          <p:nvPr>
            <p:ph sz="half" idx="2"/>
          </p:nvPr>
        </p:nvSpPr>
        <p:spPr/>
        <p:txBody>
          <a:bodyPr/>
          <a:lstStyle/>
          <a:p>
            <a:r>
              <a:rPr lang="en-US" dirty="0" smtClean="0"/>
              <a:t>Echo the “flag down!” call</a:t>
            </a:r>
          </a:p>
          <a:p>
            <a:r>
              <a:rPr lang="en-US" dirty="0" smtClean="0"/>
              <a:t>Tell your partners the call first</a:t>
            </a:r>
          </a:p>
          <a:p>
            <a:r>
              <a:rPr lang="en-US" dirty="0" smtClean="0"/>
              <a:t>Always count both teams before the restart</a:t>
            </a:r>
            <a:endParaRPr lang="en-US"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01" b="201"/>
          <a:stretch>
            <a:fillRect/>
          </a:stretch>
        </p:blipFill>
        <p:spPr>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15231856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additive="base">
                                        <p:cTn id="1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down.p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550005" y="1589969"/>
            <a:ext cx="401019" cy="685800"/>
          </a:xfrm>
          <a:prstGeom prst="rect">
            <a:avLst/>
          </a:prstGeom>
          <a:effectLst>
            <a:outerShdw blurRad="76200" dist="12700" dir="8100000" sy="-23000" kx="800400" algn="br" rotWithShape="0">
              <a:prstClr val="black">
                <a:alpha val="20000"/>
              </a:prstClr>
            </a:outerShdw>
          </a:effectLst>
        </p:spPr>
      </p:pic>
      <p:sp>
        <p:nvSpPr>
          <p:cNvPr id="4" name="Title 3"/>
          <p:cNvSpPr>
            <a:spLocks noGrp="1"/>
          </p:cNvSpPr>
          <p:nvPr>
            <p:ph type="title"/>
          </p:nvPr>
        </p:nvSpPr>
        <p:spPr/>
        <p:txBody>
          <a:bodyPr/>
          <a:lstStyle/>
          <a:p>
            <a:r>
              <a:rPr lang="en-US" dirty="0" smtClean="0"/>
              <a:t>Penalty Enforcement</a:t>
            </a:r>
            <a:endParaRPr lang="en-US" dirty="0"/>
          </a:p>
        </p:txBody>
      </p:sp>
      <p:sp>
        <p:nvSpPr>
          <p:cNvPr id="5" name="Content Placeholder 4"/>
          <p:cNvSpPr>
            <a:spLocks noGrp="1"/>
          </p:cNvSpPr>
          <p:nvPr>
            <p:ph sz="quarter" idx="4"/>
          </p:nvPr>
        </p:nvSpPr>
        <p:spPr/>
        <p:txBody>
          <a:bodyPr/>
          <a:lstStyle/>
          <a:p>
            <a:r>
              <a:rPr lang="en-US" dirty="0" smtClean="0"/>
              <a:t>Official who sees foul throws flag and yells “flag down!”</a:t>
            </a:r>
          </a:p>
          <a:p>
            <a:r>
              <a:rPr lang="en-US" dirty="0" smtClean="0"/>
              <a:t>Partners echo the call</a:t>
            </a:r>
          </a:p>
          <a:p>
            <a:r>
              <a:rPr lang="en-US" dirty="0" smtClean="0"/>
              <a:t>Once play is stopped:</a:t>
            </a:r>
          </a:p>
          <a:p>
            <a:pPr lvl="1"/>
            <a:r>
              <a:rPr lang="en-US" dirty="0" smtClean="0"/>
              <a:t>Communicate foul to partners</a:t>
            </a:r>
          </a:p>
          <a:p>
            <a:pPr lvl="1"/>
            <a:r>
              <a:rPr lang="en-US" dirty="0" smtClean="0"/>
              <a:t>Trail reports penalty while Single and Lead set field</a:t>
            </a:r>
          </a:p>
          <a:p>
            <a:pPr lvl="1"/>
            <a:r>
              <a:rPr lang="en-US" dirty="0" smtClean="0"/>
              <a:t>Official restarting play informs goalkeeper of the situation</a:t>
            </a:r>
          </a:p>
        </p:txBody>
      </p:sp>
      <p:sp>
        <p:nvSpPr>
          <p:cNvPr id="7" name="TextBox 6"/>
          <p:cNvSpPr txBox="1"/>
          <p:nvPr/>
        </p:nvSpPr>
        <p:spPr>
          <a:xfrm>
            <a:off x="7303284" y="4165661"/>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8" name="TextBox 7"/>
          <p:cNvSpPr txBox="1"/>
          <p:nvPr/>
        </p:nvSpPr>
        <p:spPr>
          <a:xfrm>
            <a:off x="6918124" y="2191932"/>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00"/>
                </a:solidFill>
                <a:effectLst>
                  <a:outerShdw blurRad="76200" dist="50800" dir="5400000" algn="tl" rotWithShape="0">
                    <a:srgbClr val="000000">
                      <a:alpha val="65000"/>
                    </a:srgbClr>
                  </a:outerShdw>
                </a:effectLst>
              </a:rPr>
              <a:t>S</a:t>
            </a:r>
          </a:p>
        </p:txBody>
      </p:sp>
      <p:grpSp>
        <p:nvGrpSpPr>
          <p:cNvPr id="9" name="Group 8"/>
          <p:cNvGrpSpPr/>
          <p:nvPr/>
        </p:nvGrpSpPr>
        <p:grpSpPr>
          <a:xfrm>
            <a:off x="7082564" y="1772331"/>
            <a:ext cx="1071059" cy="567117"/>
            <a:chOff x="5786940" y="1709917"/>
            <a:chExt cx="1071059" cy="567117"/>
          </a:xfrm>
        </p:grpSpPr>
        <p:sp>
          <p:nvSpPr>
            <p:cNvPr id="11" name="Oval Callout 10"/>
            <p:cNvSpPr/>
            <p:nvPr/>
          </p:nvSpPr>
          <p:spPr>
            <a:xfrm rot="840000">
              <a:off x="5809694" y="1709917"/>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5786940" y="1870455"/>
              <a:ext cx="1071059" cy="276999"/>
            </a:xfrm>
            <a:prstGeom prst="rect">
              <a:avLst/>
            </a:prstGeom>
            <a:noFill/>
          </p:spPr>
          <p:txBody>
            <a:bodyPr wrap="square" rtlCol="0">
              <a:spAutoFit/>
            </a:bodyPr>
            <a:lstStyle/>
            <a:p>
              <a:r>
                <a:rPr lang="en-US" sz="1200" b="1" dirty="0" smtClean="0"/>
                <a:t>Flag down!</a:t>
              </a:r>
              <a:endParaRPr lang="en-US" sz="1200" b="1" dirty="0"/>
            </a:p>
          </p:txBody>
        </p:sp>
      </p:grpSp>
      <p:grpSp>
        <p:nvGrpSpPr>
          <p:cNvPr id="10" name="Group 9"/>
          <p:cNvGrpSpPr/>
          <p:nvPr/>
        </p:nvGrpSpPr>
        <p:grpSpPr>
          <a:xfrm>
            <a:off x="7342553" y="3747747"/>
            <a:ext cx="1013691" cy="567117"/>
            <a:chOff x="7444508" y="3772099"/>
            <a:chExt cx="1013691" cy="567117"/>
          </a:xfrm>
        </p:grpSpPr>
        <p:sp>
          <p:nvSpPr>
            <p:cNvPr id="14" name="Oval Callout 13"/>
            <p:cNvSpPr/>
            <p:nvPr/>
          </p:nvSpPr>
          <p:spPr>
            <a:xfrm rot="840000">
              <a:off x="7467262" y="3772099"/>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7444508" y="3932637"/>
              <a:ext cx="1013691" cy="276999"/>
            </a:xfrm>
            <a:prstGeom prst="rect">
              <a:avLst/>
            </a:prstGeom>
            <a:noFill/>
          </p:spPr>
          <p:txBody>
            <a:bodyPr wrap="square" rtlCol="0">
              <a:spAutoFit/>
            </a:bodyPr>
            <a:lstStyle/>
            <a:p>
              <a:r>
                <a:rPr lang="en-US" sz="1200" b="1" dirty="0" smtClean="0"/>
                <a:t>Flag down!</a:t>
              </a:r>
              <a:endParaRPr lang="en-US" sz="1200" b="1" dirty="0"/>
            </a:p>
          </p:txBody>
        </p:sp>
      </p:grpSp>
      <p:sp>
        <p:nvSpPr>
          <p:cNvPr id="18" name="Oval 17"/>
          <p:cNvSpPr/>
          <p:nvPr/>
        </p:nvSpPr>
        <p:spPr>
          <a:xfrm>
            <a:off x="6858000" y="4937631"/>
            <a:ext cx="277635" cy="27763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9"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29</a:t>
            </a:r>
            <a:endParaRPr lang="en-US" sz="1600" b="1" dirty="0"/>
          </a:p>
        </p:txBody>
      </p:sp>
      <p:grpSp>
        <p:nvGrpSpPr>
          <p:cNvPr id="20" name="Group 19"/>
          <p:cNvGrpSpPr/>
          <p:nvPr/>
        </p:nvGrpSpPr>
        <p:grpSpPr>
          <a:xfrm rot="180000" flipH="1">
            <a:off x="5276651" y="2251109"/>
            <a:ext cx="1471476" cy="758905"/>
            <a:chOff x="5779300" y="1709917"/>
            <a:chExt cx="861667" cy="567117"/>
          </a:xfrm>
        </p:grpSpPr>
        <p:sp>
          <p:nvSpPr>
            <p:cNvPr id="21" name="Oval Callout 20"/>
            <p:cNvSpPr/>
            <p:nvPr/>
          </p:nvSpPr>
          <p:spPr>
            <a:xfrm rot="840000">
              <a:off x="5809694" y="1709917"/>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p:cNvSpPr txBox="1"/>
            <p:nvPr/>
          </p:nvSpPr>
          <p:spPr>
            <a:xfrm rot="180000">
              <a:off x="5779300" y="1742350"/>
              <a:ext cx="841032" cy="482992"/>
            </a:xfrm>
            <a:prstGeom prst="rect">
              <a:avLst/>
            </a:prstGeom>
            <a:noFill/>
          </p:spPr>
          <p:txBody>
            <a:bodyPr wrap="square" rtlCol="0">
              <a:spAutoFit/>
            </a:bodyPr>
            <a:lstStyle/>
            <a:p>
              <a:pPr algn="ctr"/>
              <a:r>
                <a:rPr lang="en-US" sz="1200" b="1" dirty="0" smtClean="0"/>
                <a:t>Blue 36</a:t>
              </a:r>
            </a:p>
            <a:p>
              <a:pPr algn="ctr"/>
              <a:r>
                <a:rPr lang="en-US" sz="1200" b="1" dirty="0" smtClean="0"/>
                <a:t>Unnecessary</a:t>
              </a:r>
            </a:p>
            <a:p>
              <a:pPr algn="ctr"/>
              <a:r>
                <a:rPr lang="en-US" sz="1200" b="1" dirty="0" smtClean="0"/>
                <a:t>Roughness</a:t>
              </a:r>
              <a:endParaRPr lang="en-US" sz="1200" b="1" dirty="0"/>
            </a:p>
          </p:txBody>
        </p:sp>
      </p:grpSp>
      <p:grpSp>
        <p:nvGrpSpPr>
          <p:cNvPr id="23" name="Group 22"/>
          <p:cNvGrpSpPr/>
          <p:nvPr/>
        </p:nvGrpSpPr>
        <p:grpSpPr>
          <a:xfrm>
            <a:off x="4911857" y="3972004"/>
            <a:ext cx="1057166" cy="578555"/>
            <a:chOff x="5809694" y="1709917"/>
            <a:chExt cx="842346" cy="567117"/>
          </a:xfrm>
        </p:grpSpPr>
        <p:sp>
          <p:nvSpPr>
            <p:cNvPr id="24" name="Oval Callout 23"/>
            <p:cNvSpPr/>
            <p:nvPr/>
          </p:nvSpPr>
          <p:spPr>
            <a:xfrm rot="840000">
              <a:off x="5809694" y="1709917"/>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5811008" y="1834738"/>
              <a:ext cx="841032" cy="301692"/>
            </a:xfrm>
            <a:prstGeom prst="rect">
              <a:avLst/>
            </a:prstGeom>
            <a:noFill/>
          </p:spPr>
          <p:txBody>
            <a:bodyPr wrap="square" rtlCol="0">
              <a:spAutoFit/>
            </a:bodyPr>
            <a:lstStyle/>
            <a:p>
              <a:pPr algn="ctr"/>
              <a:r>
                <a:rPr lang="en-US" sz="1400" b="1" dirty="0" smtClean="0"/>
                <a:t>C-NOTE</a:t>
              </a:r>
            </a:p>
          </p:txBody>
        </p:sp>
      </p:grpSp>
      <p:grpSp>
        <p:nvGrpSpPr>
          <p:cNvPr id="26" name="Group 25"/>
          <p:cNvGrpSpPr/>
          <p:nvPr/>
        </p:nvGrpSpPr>
        <p:grpSpPr>
          <a:xfrm>
            <a:off x="7150420" y="4509331"/>
            <a:ext cx="1607097" cy="567117"/>
            <a:chOff x="7467262" y="3772099"/>
            <a:chExt cx="833791" cy="567117"/>
          </a:xfrm>
        </p:grpSpPr>
        <p:sp>
          <p:nvSpPr>
            <p:cNvPr id="27" name="Oval Callout 26"/>
            <p:cNvSpPr/>
            <p:nvPr/>
          </p:nvSpPr>
          <p:spPr>
            <a:xfrm rot="60000">
              <a:off x="7467262" y="3772099"/>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p:cNvSpPr txBox="1"/>
            <p:nvPr/>
          </p:nvSpPr>
          <p:spPr>
            <a:xfrm>
              <a:off x="7627987" y="3830200"/>
              <a:ext cx="673066" cy="461665"/>
            </a:xfrm>
            <a:prstGeom prst="rect">
              <a:avLst/>
            </a:prstGeom>
            <a:noFill/>
          </p:spPr>
          <p:txBody>
            <a:bodyPr wrap="square" rtlCol="0">
              <a:spAutoFit/>
            </a:bodyPr>
            <a:lstStyle/>
            <a:p>
              <a:r>
                <a:rPr lang="en-US" sz="1200" b="1" dirty="0" smtClean="0"/>
                <a:t>1 man down.</a:t>
              </a:r>
            </a:p>
            <a:p>
              <a:r>
                <a:rPr lang="en-US" sz="1200" b="1" dirty="0" smtClean="0"/>
                <a:t>Ball side-left.</a:t>
              </a:r>
              <a:endParaRPr lang="en-US" sz="1200" b="1" dirty="0"/>
            </a:p>
          </p:txBody>
        </p:sp>
      </p:grpSp>
      <p:sp>
        <p:nvSpPr>
          <p:cNvPr id="29" name="Rounded Rectangle 28"/>
          <p:cNvSpPr/>
          <p:nvPr/>
        </p:nvSpPr>
        <p:spPr>
          <a:xfrm>
            <a:off x="-1396218" y="5481315"/>
            <a:ext cx="6019800"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No rush to restart play after a penalty.</a:t>
            </a:r>
          </a:p>
          <a:p>
            <a:pPr algn="r"/>
            <a:r>
              <a:rPr lang="en-US" sz="1600" b="1" dirty="0" smtClean="0">
                <a:solidFill>
                  <a:schemeClr val="tx1"/>
                </a:solidFill>
              </a:rPr>
              <a:t>Make sure the field has the right number of players.</a:t>
            </a:r>
            <a:endParaRPr lang="en-US" sz="1600" b="1" dirty="0">
              <a:solidFill>
                <a:schemeClr val="tx1"/>
              </a:solidFill>
            </a:endParaRPr>
          </a:p>
        </p:txBody>
      </p:sp>
      <p:sp>
        <p:nvSpPr>
          <p:cNvPr id="30" name="TextBox 29"/>
          <p:cNvSpPr txBox="1"/>
          <p:nvPr/>
        </p:nvSpPr>
        <p:spPr>
          <a:xfrm>
            <a:off x="5271915" y="4186908"/>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grpSp>
        <p:nvGrpSpPr>
          <p:cNvPr id="31" name="Group 30"/>
          <p:cNvGrpSpPr/>
          <p:nvPr/>
        </p:nvGrpSpPr>
        <p:grpSpPr>
          <a:xfrm>
            <a:off x="5366238" y="3763225"/>
            <a:ext cx="1013691" cy="567117"/>
            <a:chOff x="7444508" y="3772099"/>
            <a:chExt cx="1013691" cy="567117"/>
          </a:xfrm>
        </p:grpSpPr>
        <p:sp>
          <p:nvSpPr>
            <p:cNvPr id="32" name="Oval Callout 31"/>
            <p:cNvSpPr/>
            <p:nvPr/>
          </p:nvSpPr>
          <p:spPr>
            <a:xfrm rot="840000">
              <a:off x="7467262" y="3772099"/>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TextBox 32"/>
            <p:cNvSpPr txBox="1"/>
            <p:nvPr/>
          </p:nvSpPr>
          <p:spPr>
            <a:xfrm>
              <a:off x="7444508" y="3932637"/>
              <a:ext cx="1013691" cy="276999"/>
            </a:xfrm>
            <a:prstGeom prst="rect">
              <a:avLst/>
            </a:prstGeom>
            <a:noFill/>
          </p:spPr>
          <p:txBody>
            <a:bodyPr wrap="square" rtlCol="0">
              <a:spAutoFit/>
            </a:bodyPr>
            <a:lstStyle/>
            <a:p>
              <a:r>
                <a:rPr lang="en-US" sz="1200" b="1" dirty="0" smtClean="0"/>
                <a:t>Flag down!</a:t>
              </a:r>
              <a:endParaRPr lang="en-US" sz="1200" b="1" dirty="0"/>
            </a:p>
          </p:txBody>
        </p:sp>
      </p:grpSp>
    </p:spTree>
    <p:extLst>
      <p:ext uri="{BB962C8B-B14F-4D97-AF65-F5344CB8AC3E}">
        <p14:creationId xmlns:p14="http://schemas.microsoft.com/office/powerpoint/2010/main" val="16346282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ppt_y"/>
                                          </p:val>
                                        </p:tav>
                                        <p:tav tm="100000">
                                          <p:val>
                                            <p:strVal val="#ppt_y"/>
                                          </p:val>
                                        </p:tav>
                                      </p:tavLst>
                                    </p:anim>
                                  </p:childTnLst>
                                </p:cTn>
                              </p:par>
                              <p:par>
                                <p:cTn id="43" presetID="10" presetClass="exit" presetSubtype="0" fill="hold"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 calcmode="lin" valueType="num">
                                      <p:cBhvr additive="base">
                                        <p:cTn id="56"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
                                            <p:txEl>
                                              <p:pRg st="3" end="3"/>
                                            </p:txEl>
                                          </p:spTgt>
                                        </p:tgtEl>
                                        <p:attrNameLst>
                                          <p:attrName>ppt_y</p:attrName>
                                        </p:attrNameLst>
                                      </p:cBhvr>
                                      <p:tavLst>
                                        <p:tav tm="0">
                                          <p:val>
                                            <p:strVal val="#ppt_y"/>
                                          </p:val>
                                        </p:tav>
                                        <p:tav tm="100000">
                                          <p:val>
                                            <p:strVal val="#ppt_y"/>
                                          </p:val>
                                        </p:tav>
                                      </p:tavLst>
                                    </p:anim>
                                  </p:childTnLst>
                                </p:cTn>
                              </p:par>
                              <p:par>
                                <p:cTn id="58" presetID="42" presetClass="path" presetSubtype="0" accel="50000" decel="50000" fill="hold" grpId="0" nodeType="withEffect">
                                  <p:stCondLst>
                                    <p:cond delay="0"/>
                                  </p:stCondLst>
                                  <p:childTnLst>
                                    <p:animMotion origin="layout" path="M 0 -3.96855E-6 L -0.06667 0.10222 " pathEditMode="relative" rAng="0" ptsTypes="AA">
                                      <p:cBhvr>
                                        <p:cTn id="59" dur="2000" fill="hold"/>
                                        <p:tgtEl>
                                          <p:spTgt spid="8"/>
                                        </p:tgtEl>
                                        <p:attrNameLst>
                                          <p:attrName>ppt_x</p:attrName>
                                          <p:attrName>ppt_y</p:attrName>
                                        </p:attrNameLst>
                                      </p:cBhvr>
                                      <p:rCtr x="-3333" y="5111"/>
                                    </p:animMotion>
                                  </p:childTnLst>
                                </p:cTn>
                              </p:par>
                              <p:par>
                                <p:cTn id="60" presetID="42" presetClass="path" presetSubtype="0" accel="50000" decel="50000" fill="hold" grpId="0" nodeType="withEffect">
                                  <p:stCondLst>
                                    <p:cond delay="0"/>
                                  </p:stCondLst>
                                  <p:childTnLst>
                                    <p:animMotion origin="layout" path="M 1.38889E-6 -3.33333E-6 L -0.03247 -0.04097 " pathEditMode="relative" rAng="0" ptsTypes="AA">
                                      <p:cBhvr>
                                        <p:cTn id="61" dur="2000" fill="hold"/>
                                        <p:tgtEl>
                                          <p:spTgt spid="7"/>
                                        </p:tgtEl>
                                        <p:attrNameLst>
                                          <p:attrName>ppt_x</p:attrName>
                                          <p:attrName>ppt_y</p:attrName>
                                        </p:attrNameLst>
                                      </p:cBhvr>
                                      <p:rCtr x="-1632" y="-2060"/>
                                    </p:animMotion>
                                  </p:childTnLst>
                                </p:cTn>
                              </p:par>
                              <p:par>
                                <p:cTn id="62" presetID="42" presetClass="path" presetSubtype="0" accel="50000" decel="50000" fill="hold" grpId="0" nodeType="withEffect">
                                  <p:stCondLst>
                                    <p:cond delay="0"/>
                                  </p:stCondLst>
                                  <p:childTnLst>
                                    <p:animMotion origin="layout" path="M 3.33333E-6 3.41351E-6 L 0.05503 -0.09945 " pathEditMode="relative" rAng="0" ptsTypes="AA">
                                      <p:cBhvr>
                                        <p:cTn id="63" dur="2000" fill="hold"/>
                                        <p:tgtEl>
                                          <p:spTgt spid="30"/>
                                        </p:tgtEl>
                                        <p:attrNameLst>
                                          <p:attrName>ppt_x</p:attrName>
                                          <p:attrName>ppt_y</p:attrName>
                                        </p:attrNameLst>
                                      </p:cBhvr>
                                      <p:rCtr x="2743" y="-4972"/>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 calcmode="lin" valueType="num">
                                      <p:cBhvr additive="base">
                                        <p:cTn id="78"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5">
                                            <p:txEl>
                                              <p:pRg st="4" end="4"/>
                                            </p:txEl>
                                          </p:spTgt>
                                        </p:tgtEl>
                                        <p:attrNameLst>
                                          <p:attrName>ppt_y</p:attrName>
                                        </p:attrNameLst>
                                      </p:cBhvr>
                                      <p:tavLst>
                                        <p:tav tm="0">
                                          <p:val>
                                            <p:strVal val="#ppt_y"/>
                                          </p:val>
                                        </p:tav>
                                        <p:tav tm="100000">
                                          <p:val>
                                            <p:strVal val="#ppt_y"/>
                                          </p:val>
                                        </p:tav>
                                      </p:tavLst>
                                    </p:anim>
                                  </p:childTnLst>
                                </p:cTn>
                              </p:par>
                              <p:par>
                                <p:cTn id="80" presetID="42" presetClass="path" presetSubtype="0" accel="50000" decel="50000" fill="hold" grpId="1" nodeType="withEffect">
                                  <p:stCondLst>
                                    <p:cond delay="0"/>
                                  </p:stCondLst>
                                  <p:childTnLst>
                                    <p:animMotion origin="layout" path="M 0.05503 -0.09945 L -0.0533 0.04486 " pathEditMode="relative" rAng="0" ptsTypes="AA">
                                      <p:cBhvr>
                                        <p:cTn id="81" dur="2000" fill="hold"/>
                                        <p:tgtEl>
                                          <p:spTgt spid="30"/>
                                        </p:tgtEl>
                                        <p:attrNameLst>
                                          <p:attrName>ppt_x</p:attrName>
                                          <p:attrName>ppt_y</p:attrName>
                                        </p:attrNameLst>
                                      </p:cBhvr>
                                      <p:rCtr x="-5417" y="7216"/>
                                    </p:animMotion>
                                  </p:childTnLst>
                                </p:cTn>
                              </p:par>
                              <p:par>
                                <p:cTn id="82" presetID="42" presetClass="path" presetSubtype="0" accel="50000" decel="50000" fill="hold" grpId="1" nodeType="withEffect">
                                  <p:stCondLst>
                                    <p:cond delay="0"/>
                                  </p:stCondLst>
                                  <p:childTnLst>
                                    <p:animMotion origin="layout" path="M -0.06667 0.10222 L -0.00833 -0.03099 " pathEditMode="relative" rAng="0" ptsTypes="AA">
                                      <p:cBhvr>
                                        <p:cTn id="83" dur="2000" fill="hold"/>
                                        <p:tgtEl>
                                          <p:spTgt spid="8"/>
                                        </p:tgtEl>
                                        <p:attrNameLst>
                                          <p:attrName>ppt_x</p:attrName>
                                          <p:attrName>ppt_y</p:attrName>
                                        </p:attrNameLst>
                                      </p:cBhvr>
                                      <p:rCtr x="2917" y="-6660"/>
                                    </p:animMotion>
                                  </p:childTnLst>
                                </p:cTn>
                              </p:par>
                              <p:par>
                                <p:cTn id="84" presetID="42" presetClass="path" presetSubtype="0" accel="50000" decel="50000" fill="hold" grpId="1" nodeType="withEffect">
                                  <p:stCondLst>
                                    <p:cond delay="0"/>
                                  </p:stCondLst>
                                  <p:childTnLst>
                                    <p:animMotion origin="layout" path="M -0.03247 -0.04097 L 0.00087 0.11459 " pathEditMode="relative" rAng="0" ptsTypes="AA">
                                      <p:cBhvr>
                                        <p:cTn id="85" dur="2000" fill="hold"/>
                                        <p:tgtEl>
                                          <p:spTgt spid="7"/>
                                        </p:tgtEl>
                                        <p:attrNameLst>
                                          <p:attrName>ppt_x</p:attrName>
                                          <p:attrName>ppt_y</p:attrName>
                                        </p:attrNameLst>
                                      </p:cBhvr>
                                      <p:rCtr x="1667" y="7778"/>
                                    </p:animMotion>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
                                        </p:tgtEl>
                                      </p:cBhvr>
                                    </p:animEffect>
                                    <p:set>
                                      <p:cBhvr>
                                        <p:cTn id="100" dur="1" fill="hold">
                                          <p:stCondLst>
                                            <p:cond delay="499"/>
                                          </p:stCondLst>
                                        </p:cTn>
                                        <p:tgtEl>
                                          <p:spTgt spid="2"/>
                                        </p:tgtEl>
                                        <p:attrNameLst>
                                          <p:attrName>style.visibility</p:attrName>
                                        </p:attrNameLst>
                                      </p:cBhvr>
                                      <p:to>
                                        <p:strVal val="hidden"/>
                                      </p:to>
                                    </p:set>
                                  </p:childTnLst>
                                </p:cTn>
                              </p:par>
                            </p:childTnLst>
                          </p:cTn>
                        </p:par>
                        <p:par>
                          <p:cTn id="101" fill="hold">
                            <p:stCondLst>
                              <p:cond delay="500"/>
                            </p:stCondLst>
                            <p:childTnLst>
                              <p:par>
                                <p:cTn id="102" presetID="2" presetClass="entr" presetSubtype="8" fill="hold" nodeType="afterEffect">
                                  <p:stCondLst>
                                    <p:cond delay="0"/>
                                  </p:stCondLst>
                                  <p:childTnLst>
                                    <p:set>
                                      <p:cBhvr>
                                        <p:cTn id="103" dur="1" fill="hold">
                                          <p:stCondLst>
                                            <p:cond delay="0"/>
                                          </p:stCondLst>
                                        </p:cTn>
                                        <p:tgtEl>
                                          <p:spTgt spid="5">
                                            <p:txEl>
                                              <p:pRg st="5" end="5"/>
                                            </p:txEl>
                                          </p:spTgt>
                                        </p:tgtEl>
                                        <p:attrNameLst>
                                          <p:attrName>style.visibility</p:attrName>
                                        </p:attrNameLst>
                                      </p:cBhvr>
                                      <p:to>
                                        <p:strVal val="visible"/>
                                      </p:to>
                                    </p:set>
                                    <p:anim calcmode="lin" valueType="num">
                                      <p:cBhvr additive="base">
                                        <p:cTn id="104"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
                                            <p:txEl>
                                              <p:pRg st="5" end="5"/>
                                            </p:txEl>
                                          </p:spTgt>
                                        </p:tgtEl>
                                        <p:attrNameLst>
                                          <p:attrName>ppt_y</p:attrName>
                                        </p:attrNameLst>
                                      </p:cBhvr>
                                      <p:tavLst>
                                        <p:tav tm="0">
                                          <p:val>
                                            <p:strVal val="#ppt_y"/>
                                          </p:val>
                                        </p:tav>
                                        <p:tav tm="100000">
                                          <p:val>
                                            <p:strVal val="#ppt_y"/>
                                          </p:val>
                                        </p:tav>
                                      </p:tavLst>
                                    </p:anim>
                                  </p:childTnLst>
                                </p:cTn>
                              </p:par>
                              <p:par>
                                <p:cTn id="106" presetID="10" presetClass="entr" presetSubtype="0" fill="hold"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2" nodeType="clickEffect">
                                  <p:stCondLst>
                                    <p:cond delay="0"/>
                                  </p:stCondLst>
                                  <p:childTnLst>
                                    <p:animMotion origin="layout" path="M -0.0533 0.04486 L 0.03003 0.03376 " pathEditMode="relative" rAng="0" ptsTypes="AA">
                                      <p:cBhvr>
                                        <p:cTn id="112" dur="2000" fill="hold"/>
                                        <p:tgtEl>
                                          <p:spTgt spid="30"/>
                                        </p:tgtEl>
                                        <p:attrNameLst>
                                          <p:attrName>ppt_x</p:attrName>
                                          <p:attrName>ppt_y</p:attrName>
                                        </p:attrNameLst>
                                      </p:cBhvr>
                                      <p:rCtr x="4167" y="-555"/>
                                    </p:animMotion>
                                  </p:childTnLst>
                                </p:cTn>
                              </p:par>
                              <p:par>
                                <p:cTn id="113" presetID="10" presetClass="exit" presetSubtype="0" fill="hold" nodeType="withEffect">
                                  <p:stCondLst>
                                    <p:cond delay="0"/>
                                  </p:stCondLst>
                                  <p:childTnLst>
                                    <p:animEffect transition="out" filter="fade">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0-#ppt_w/2"/>
                                          </p:val>
                                        </p:tav>
                                        <p:tav tm="100000">
                                          <p:val>
                                            <p:strVal val="#ppt_x"/>
                                          </p:val>
                                        </p:tav>
                                      </p:tavLst>
                                    </p:anim>
                                    <p:anim calcmode="lin" valueType="num">
                                      <p:cBhvr additive="base">
                                        <p:cTn id="12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8" grpId="0" animBg="1"/>
      <p:bldP spid="19" grpId="0" animBg="1"/>
      <p:bldP spid="29" grpId="0" animBg="1"/>
      <p:bldP spid="30" grpId="0"/>
      <p:bldP spid="30" grpId="1"/>
      <p:bldP spid="30" grpId="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C-NOTE</a:t>
            </a:r>
            <a:endParaRPr lang="en-US" dirty="0"/>
          </a:p>
        </p:txBody>
      </p:sp>
      <p:grpSp>
        <p:nvGrpSpPr>
          <p:cNvPr id="34" name="Group 33"/>
          <p:cNvGrpSpPr/>
          <p:nvPr/>
        </p:nvGrpSpPr>
        <p:grpSpPr>
          <a:xfrm>
            <a:off x="3516646" y="2962771"/>
            <a:ext cx="2363153" cy="1361049"/>
            <a:chOff x="2513646" y="3962400"/>
            <a:chExt cx="2363153" cy="1361049"/>
          </a:xfrm>
        </p:grpSpPr>
        <p:sp>
          <p:nvSpPr>
            <p:cNvPr id="32" name="Rounded Rectangle 31"/>
            <p:cNvSpPr/>
            <p:nvPr/>
          </p:nvSpPr>
          <p:spPr>
            <a:xfrm>
              <a:off x="2513646" y="3962400"/>
              <a:ext cx="2363153" cy="13610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backgroundRemoval t="5682" b="89773" l="4202" r="96639">
                          <a14:foregroundMark x1="74790" y1="49432" x2="74790" y2="49432"/>
                          <a14:foregroundMark x1="77311" y1="80114" x2="77311" y2="80114"/>
                          <a14:foregroundMark x1="63025" y1="80114" x2="63025" y2="80114"/>
                        </a14:backgroundRemoval>
                      </a14:imgEffect>
                    </a14:imgLayer>
                  </a14:imgProps>
                </a:ext>
                <a:ext uri="{28A0092B-C50C-407E-A947-70E740481C1C}">
                  <a14:useLocalDpi xmlns:a14="http://schemas.microsoft.com/office/drawing/2010/main" val="0"/>
                </a:ext>
              </a:extLst>
            </a:blip>
            <a:srcRect t="7045" b="17955"/>
            <a:stretch/>
          </p:blipFill>
          <p:spPr>
            <a:xfrm>
              <a:off x="2513647" y="4000500"/>
              <a:ext cx="2266950" cy="125730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8" name="Group 37"/>
          <p:cNvGrpSpPr/>
          <p:nvPr/>
        </p:nvGrpSpPr>
        <p:grpSpPr>
          <a:xfrm>
            <a:off x="2996113" y="2423312"/>
            <a:ext cx="3605208" cy="2212270"/>
            <a:chOff x="3810001" y="2659305"/>
            <a:chExt cx="3605208" cy="2212270"/>
          </a:xfrm>
        </p:grpSpPr>
        <p:sp>
          <p:nvSpPr>
            <p:cNvPr id="36" name="Rounded Rectangle 35"/>
            <p:cNvSpPr/>
            <p:nvPr/>
          </p:nvSpPr>
          <p:spPr>
            <a:xfrm>
              <a:off x="3810001" y="2659305"/>
              <a:ext cx="3605208" cy="22122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334006"/>
              <a:ext cx="2133600" cy="10382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2403" y="2659305"/>
              <a:ext cx="1247775" cy="21145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 name="TextBox 39"/>
          <p:cNvSpPr txBox="1"/>
          <p:nvPr/>
        </p:nvSpPr>
        <p:spPr>
          <a:xfrm>
            <a:off x="1485441" y="3306355"/>
            <a:ext cx="18288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effectLst>
                  <a:outerShdw blurRad="76200" dist="50800" dir="5400000" algn="tl" rotWithShape="0">
                    <a:srgbClr val="000000">
                      <a:alpha val="65000"/>
                    </a:srgbClr>
                  </a:outerShdw>
                </a:effectLst>
              </a:rPr>
              <a:t>“Blue”</a:t>
            </a:r>
            <a:endParaRPr lang="en-US" sz="3600" b="1" spc="50" dirty="0">
              <a:ln w="11430"/>
              <a:effectLst>
                <a:outerShdw blurRad="76200" dist="50800" dir="5400000" algn="tl" rotWithShape="0">
                  <a:srgbClr val="000000">
                    <a:alpha val="65000"/>
                  </a:srgbClr>
                </a:outerShdw>
              </a:effectLst>
            </a:endParaRPr>
          </a:p>
        </p:txBody>
      </p:sp>
      <p:sp>
        <p:nvSpPr>
          <p:cNvPr id="41" name="TextBox 40"/>
          <p:cNvSpPr txBox="1"/>
          <p:nvPr/>
        </p:nvSpPr>
        <p:spPr>
          <a:xfrm>
            <a:off x="1614985" y="3320130"/>
            <a:ext cx="1381128"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effectLst>
                  <a:outerShdw blurRad="76200" dist="50800" dir="5400000" algn="tl" rotWithShape="0">
                    <a:srgbClr val="000000">
                      <a:alpha val="65000"/>
                    </a:srgbClr>
                  </a:outerShdw>
                </a:effectLst>
              </a:rPr>
              <a:t>“36”</a:t>
            </a:r>
            <a:endParaRPr lang="en-US" sz="3600" b="1" spc="50" dirty="0">
              <a:ln w="11430"/>
              <a:effectLst>
                <a:outerShdw blurRad="76200" dist="50800" dir="5400000" algn="tl" rotWithShape="0">
                  <a:srgbClr val="000000">
                    <a:alpha val="65000"/>
                  </a:srgbClr>
                </a:outerShdw>
              </a:effectLst>
            </a:endParaRPr>
          </a:p>
        </p:txBody>
      </p:sp>
      <p:grpSp>
        <p:nvGrpSpPr>
          <p:cNvPr id="30" name="Group 29"/>
          <p:cNvGrpSpPr/>
          <p:nvPr/>
        </p:nvGrpSpPr>
        <p:grpSpPr>
          <a:xfrm>
            <a:off x="3879554" y="2640865"/>
            <a:ext cx="1838325" cy="1786376"/>
            <a:chOff x="5199697" y="1954054"/>
            <a:chExt cx="1838325" cy="1786376"/>
          </a:xfrm>
        </p:grpSpPr>
        <p:sp>
          <p:nvSpPr>
            <p:cNvPr id="28" name="Rounded Rectangle 27"/>
            <p:cNvSpPr/>
            <p:nvPr/>
          </p:nvSpPr>
          <p:spPr>
            <a:xfrm>
              <a:off x="5199697" y="1954054"/>
              <a:ext cx="1838325" cy="17863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1" name="Picture 20"/>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58009" y1="77128" x2="58009" y2="77128"/>
                          <a14:foregroundMark x1="54113" y1="84574" x2="54113" y2="84574"/>
                          <a14:backgroundMark x1="41126" y1="34043" x2="41126" y2="34043"/>
                        </a14:backgroundRemoval>
                      </a14:imgEffect>
                    </a14:imgLayer>
                  </a14:imgProps>
                </a:ext>
                <a:ext uri="{28A0092B-C50C-407E-A947-70E740481C1C}">
                  <a14:useLocalDpi xmlns:a14="http://schemas.microsoft.com/office/drawing/2010/main" val="0"/>
                </a:ext>
              </a:extLst>
            </a:blip>
            <a:srcRect l="10909" r="15325" b="12442"/>
            <a:stretch/>
          </p:blipFill>
          <p:spPr>
            <a:xfrm>
              <a:off x="5307329" y="1964200"/>
              <a:ext cx="1623060" cy="1567889"/>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42" name="TextBox 41"/>
          <p:cNvSpPr txBox="1"/>
          <p:nvPr/>
        </p:nvSpPr>
        <p:spPr>
          <a:xfrm>
            <a:off x="752009" y="2523810"/>
            <a:ext cx="2945131"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effectLst>
                  <a:outerShdw blurRad="76200" dist="50800" dir="5400000" algn="tl" rotWithShape="0">
                    <a:srgbClr val="000000">
                      <a:alpha val="65000"/>
                    </a:srgbClr>
                  </a:outerShdw>
                </a:effectLst>
              </a:rPr>
              <a:t>“Unnecessary Roughness”</a:t>
            </a:r>
            <a:endParaRPr lang="en-US" sz="3600" b="1" spc="50" dirty="0">
              <a:ln w="11430"/>
              <a:effectLst>
                <a:outerShdw blurRad="76200" dist="50800" dir="5400000" algn="tl" rotWithShape="0">
                  <a:srgbClr val="000000">
                    <a:alpha val="65000"/>
                  </a:srgbClr>
                </a:outerShdw>
              </a:effectLst>
            </a:endParaRPr>
          </a:p>
        </p:txBody>
      </p:sp>
      <p:grpSp>
        <p:nvGrpSpPr>
          <p:cNvPr id="26" name="Group 25"/>
          <p:cNvGrpSpPr/>
          <p:nvPr/>
        </p:nvGrpSpPr>
        <p:grpSpPr>
          <a:xfrm>
            <a:off x="3892884" y="2656105"/>
            <a:ext cx="1838325" cy="1786376"/>
            <a:chOff x="2438400" y="1755971"/>
            <a:chExt cx="1838325" cy="1786376"/>
          </a:xfrm>
        </p:grpSpPr>
        <p:sp>
          <p:nvSpPr>
            <p:cNvPr id="25" name="Rounded Rectangle 24"/>
            <p:cNvSpPr/>
            <p:nvPr/>
          </p:nvSpPr>
          <p:spPr>
            <a:xfrm>
              <a:off x="2438400" y="1755971"/>
              <a:ext cx="1838325" cy="17863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0000" l="0" r="100000">
                          <a14:foregroundMark x1="40588" y1="68927" x2="40588" y2="68927"/>
                          <a14:foregroundMark x1="52941" y1="80226" x2="52941" y2="80226"/>
                          <a14:foregroundMark x1="62941" y1="79096" x2="62941" y2="79096"/>
                          <a14:foregroundMark x1="70000" y1="75706" x2="70000" y2="75706"/>
                          <a14:foregroundMark x1="61176" y1="87571" x2="61176" y2="87571"/>
                          <a14:foregroundMark x1="63529" y1="87006" x2="63529" y2="87006"/>
                          <a14:foregroundMark x1="69412" y1="90960" x2="69412" y2="90960"/>
                          <a14:foregroundMark x1="74706" y1="88136" x2="74706" y2="88136"/>
                          <a14:foregroundMark x1="39412" y1="90960" x2="39412" y2="90960"/>
                          <a14:foregroundMark x1="52353" y1="92090" x2="52353" y2="92090"/>
                          <a14:foregroundMark x1="62941" y1="92655" x2="62941" y2="92655"/>
                          <a14:foregroundMark x1="78235" y1="87006" x2="78235" y2="87006"/>
                          <a14:backgroundMark x1="37647" y1="97740" x2="37647" y2="97740"/>
                          <a14:backgroundMark x1="38824" y1="97175" x2="38824" y2="97175"/>
                          <a14:backgroundMark x1="42941" y1="97175" x2="42941" y2="97175"/>
                          <a14:backgroundMark x1="45882" y1="97740" x2="45882" y2="97740"/>
                          <a14:backgroundMark x1="48824" y1="97740" x2="48824" y2="97740"/>
                          <a14:backgroundMark x1="71176" y1="97740" x2="71176" y2="97740"/>
                        </a14:backgroundRemoval>
                      </a14:imgEffect>
                      <a14:imgEffect>
                        <a14:sharpenSoften amount="25000"/>
                      </a14:imgEffect>
                    </a14:imgLayer>
                  </a14:imgProps>
                </a:ext>
                <a:ext uri="{28A0092B-C50C-407E-A947-70E740481C1C}">
                  <a14:useLocalDpi xmlns:a14="http://schemas.microsoft.com/office/drawing/2010/main" val="0"/>
                </a:ext>
              </a:extLst>
            </a:blip>
            <a:srcRect b="8133"/>
            <a:stretch/>
          </p:blipFill>
          <p:spPr>
            <a:xfrm>
              <a:off x="2547937" y="1805828"/>
              <a:ext cx="1619250" cy="1548803"/>
            </a:xfrm>
            <a:prstGeom prst="roundRect">
              <a:avLst>
                <a:gd name="adj" fmla="val 16667"/>
              </a:avLst>
            </a:prstGeom>
            <a:ln>
              <a:noFill/>
            </a:ln>
            <a:effectLst>
              <a:outerShdw blurRad="50800" dist="38100" dir="8100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43" name="TextBox 42"/>
          <p:cNvSpPr txBox="1"/>
          <p:nvPr/>
        </p:nvSpPr>
        <p:spPr>
          <a:xfrm>
            <a:off x="571515" y="2834171"/>
            <a:ext cx="2945131"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effectLst>
                  <a:outerShdw blurRad="76200" dist="50800" dir="5400000" algn="tl" rotWithShape="0">
                    <a:srgbClr val="000000">
                      <a:alpha val="65000"/>
                    </a:srgbClr>
                  </a:outerShdw>
                </a:effectLst>
              </a:rPr>
              <a:t>“One Minute”</a:t>
            </a:r>
            <a:endParaRPr lang="en-US" sz="3600" b="1" spc="50" dirty="0">
              <a:ln w="11430"/>
              <a:effectLst>
                <a:outerShdw blurRad="76200" dist="50800" dir="5400000" algn="tl" rotWithShape="0">
                  <a:srgbClr val="000000">
                    <a:alpha val="65000"/>
                  </a:srgbClr>
                </a:outerShdw>
              </a:effectLst>
            </a:endParaRPr>
          </a:p>
        </p:txBody>
      </p:sp>
      <p:sp>
        <p:nvSpPr>
          <p:cNvPr id="24" name="Rounded Rectangle 23"/>
          <p:cNvSpPr/>
          <p:nvPr/>
        </p:nvSpPr>
        <p:spPr>
          <a:xfrm>
            <a:off x="-1396218" y="5481315"/>
            <a:ext cx="5663418"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Stand still when relaying penalties to the table.</a:t>
            </a:r>
            <a:endParaRPr lang="en-US" sz="1600" b="1" dirty="0">
              <a:solidFill>
                <a:schemeClr val="tx1"/>
              </a:solidFill>
            </a:endParaRPr>
          </a:p>
        </p:txBody>
      </p:sp>
      <p:sp>
        <p:nvSpPr>
          <p:cNvPr id="2" name="TextBox 1"/>
          <p:cNvSpPr txBox="1"/>
          <p:nvPr/>
        </p:nvSpPr>
        <p:spPr>
          <a:xfrm>
            <a:off x="571515" y="1447800"/>
            <a:ext cx="8039085" cy="646331"/>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COLOR</a:t>
            </a:r>
            <a:endParaRPr lang="en-US" sz="3600" dirty="0"/>
          </a:p>
        </p:txBody>
      </p:sp>
      <p:sp>
        <p:nvSpPr>
          <p:cNvPr id="27" name="TextBox 26"/>
          <p:cNvSpPr txBox="1"/>
          <p:nvPr/>
        </p:nvSpPr>
        <p:spPr>
          <a:xfrm>
            <a:off x="571515" y="1447800"/>
            <a:ext cx="8039085" cy="646331"/>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NUMBER</a:t>
            </a:r>
            <a:endParaRPr lang="en-US" sz="3600" dirty="0"/>
          </a:p>
        </p:txBody>
      </p:sp>
      <p:sp>
        <p:nvSpPr>
          <p:cNvPr id="29" name="TextBox 28"/>
          <p:cNvSpPr txBox="1"/>
          <p:nvPr/>
        </p:nvSpPr>
        <p:spPr>
          <a:xfrm>
            <a:off x="571515" y="1447800"/>
            <a:ext cx="8039085" cy="646331"/>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OFFENSE</a:t>
            </a:r>
            <a:endParaRPr lang="en-US" sz="3600" dirty="0"/>
          </a:p>
        </p:txBody>
      </p:sp>
      <p:sp>
        <p:nvSpPr>
          <p:cNvPr id="31" name="TextBox 30"/>
          <p:cNvSpPr txBox="1"/>
          <p:nvPr/>
        </p:nvSpPr>
        <p:spPr>
          <a:xfrm>
            <a:off x="609600" y="1447800"/>
            <a:ext cx="8039085" cy="646331"/>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TIME</a:t>
            </a:r>
            <a:endParaRPr lang="en-US" sz="3600" dirty="0"/>
          </a:p>
        </p:txBody>
      </p:sp>
    </p:spTree>
    <p:extLst>
      <p:ext uri="{BB962C8B-B14F-4D97-AF65-F5344CB8AC3E}">
        <p14:creationId xmlns:p14="http://schemas.microsoft.com/office/powerpoint/2010/main" val="25307226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8"/>
                                        </p:tgtEl>
                                      </p:cBhvr>
                                    </p:animEffect>
                                    <p:set>
                                      <p:cBhvr>
                                        <p:cTn id="39" dur="1" fill="hold">
                                          <p:stCondLst>
                                            <p:cond delay="499"/>
                                          </p:stCondLst>
                                        </p:cTn>
                                        <p:tgtEl>
                                          <p:spTgt spid="3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0-#ppt_w/2"/>
                                          </p:val>
                                        </p:tav>
                                        <p:tav tm="100000">
                                          <p:val>
                                            <p:strVal val="#ppt_x"/>
                                          </p:val>
                                        </p:tav>
                                      </p:tavLst>
                                    </p:anim>
                                    <p:anim calcmode="lin" valueType="num">
                                      <p:cBhvr additive="base">
                                        <p:cTn id="8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p:bldP spid="42" grpId="1"/>
      <p:bldP spid="43" grpId="0"/>
      <p:bldP spid="24" grpId="0" animBg="1"/>
      <p:bldP spid="2" grpId="0"/>
      <p:bldP spid="2" grpId="1"/>
      <p:bldP spid="27" grpId="0"/>
      <p:bldP spid="27" grpId="1"/>
      <p:bldP spid="29" grpId="0"/>
      <p:bldP spid="29" grpId="1"/>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Checks</a:t>
            </a:r>
            <a:endParaRPr lang="en-US" dirty="0"/>
          </a:p>
        </p:txBody>
      </p:sp>
      <p:sp>
        <p:nvSpPr>
          <p:cNvPr id="7" name="Text Placeholder 6"/>
          <p:cNvSpPr>
            <a:spLocks noGrp="1"/>
          </p:cNvSpPr>
          <p:nvPr>
            <p:ph type="body" idx="1"/>
          </p:nvPr>
        </p:nvSpPr>
        <p:spPr/>
        <p:txBody>
          <a:bodyPr/>
          <a:lstStyle/>
          <a:p>
            <a:r>
              <a:rPr lang="en-US" dirty="0" smtClean="0"/>
              <a:t>what to look for</a:t>
            </a:r>
            <a:endParaRPr lang="en-US" dirty="0"/>
          </a:p>
        </p:txBody>
      </p:sp>
    </p:spTree>
    <p:extLst>
      <p:ext uri="{BB962C8B-B14F-4D97-AF65-F5344CB8AC3E}">
        <p14:creationId xmlns:p14="http://schemas.microsoft.com/office/powerpoint/2010/main" val="7449949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Pre-Game</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Referee leads the discussion</a:t>
            </a:r>
          </a:p>
          <a:p>
            <a:r>
              <a:rPr lang="en-US" dirty="0" smtClean="0"/>
              <a:t>Go over the major mechanics</a:t>
            </a:r>
          </a:p>
          <a:p>
            <a:r>
              <a:rPr lang="en-US" dirty="0" smtClean="0"/>
              <a:t>Cover any odd situations</a:t>
            </a:r>
          </a:p>
          <a:p>
            <a:r>
              <a:rPr lang="en-US" dirty="0" smtClean="0"/>
              <a:t>Make sure you’re all wearing the same uniform</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465115" y="2580994"/>
            <a:ext cx="4022770" cy="2676806"/>
          </a:xfrm>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21703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Equipment Checks</a:t>
            </a:r>
            <a:endParaRPr lang="en-US" dirty="0"/>
          </a:p>
        </p:txBody>
      </p:sp>
      <p:sp>
        <p:nvSpPr>
          <p:cNvPr id="6" name="Content Placeholder 5"/>
          <p:cNvSpPr>
            <a:spLocks noGrp="1"/>
          </p:cNvSpPr>
          <p:nvPr>
            <p:ph sz="half" idx="2"/>
          </p:nvPr>
        </p:nvSpPr>
        <p:spPr/>
        <p:txBody>
          <a:bodyPr/>
          <a:lstStyle/>
          <a:p>
            <a:r>
              <a:rPr lang="en-US" dirty="0" smtClean="0"/>
              <a:t>Single gets the ball</a:t>
            </a:r>
          </a:p>
          <a:p>
            <a:r>
              <a:rPr lang="en-US" dirty="0" smtClean="0"/>
              <a:t>Trail and Lead grab crosses from closest bench</a:t>
            </a:r>
          </a:p>
          <a:p>
            <a:r>
              <a:rPr lang="en-US" dirty="0" smtClean="0"/>
              <a:t>Stand away from the teams</a:t>
            </a:r>
          </a:p>
          <a:p>
            <a:r>
              <a:rPr lang="en-US" dirty="0" smtClean="0"/>
              <a:t>One official always faces the benches</a:t>
            </a:r>
            <a:endParaRPr lang="en-US"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465115" y="2580994"/>
            <a:ext cx="4022770" cy="2676806"/>
          </a:xfrm>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12212006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16890" y="4984462"/>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1" name="TextBox 10"/>
          <p:cNvSpPr txBox="1"/>
          <p:nvPr/>
        </p:nvSpPr>
        <p:spPr>
          <a:xfrm>
            <a:off x="5715000" y="5172490"/>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6" name="Title 5"/>
          <p:cNvSpPr>
            <a:spLocks noGrp="1"/>
          </p:cNvSpPr>
          <p:nvPr>
            <p:ph type="title"/>
          </p:nvPr>
        </p:nvSpPr>
        <p:spPr/>
        <p:txBody>
          <a:bodyPr/>
          <a:lstStyle/>
          <a:p>
            <a:r>
              <a:rPr lang="en-US" dirty="0" smtClean="0"/>
              <a:t>Equipment Checks</a:t>
            </a:r>
            <a:endParaRPr lang="en-US" dirty="0"/>
          </a:p>
        </p:txBody>
      </p:sp>
      <p:pic>
        <p:nvPicPr>
          <p:cNvPr id="7" name="Picture 6" descr="stick-check-dem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581400"/>
            <a:ext cx="1219200" cy="172785"/>
          </a:xfrm>
          <a:prstGeom prst="rect">
            <a:avLst/>
          </a:prstGeom>
          <a:effectLst>
            <a:outerShdw blurRad="76200" dist="12700" dir="2700000" sy="-23000" kx="-800400" algn="bl" rotWithShape="0">
              <a:prstClr val="black">
                <a:alpha val="20000"/>
              </a:prstClr>
            </a:outerShdw>
          </a:effectLst>
        </p:spPr>
      </p:pic>
      <p:sp>
        <p:nvSpPr>
          <p:cNvPr id="12" name="Flowchart: Manual Operation 11"/>
          <p:cNvSpPr/>
          <p:nvPr/>
        </p:nvSpPr>
        <p:spPr>
          <a:xfrm flipV="1">
            <a:off x="2476500" y="3356799"/>
            <a:ext cx="4191000" cy="25236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0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786 w 10000"/>
              <a:gd name="connsiteY2" fmla="*/ 9946 h 10000"/>
              <a:gd name="connsiteX3" fmla="*/ 4019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5786" y="9946"/>
                </a:lnTo>
                <a:lnTo>
                  <a:pt x="4019" y="10000"/>
                </a:lnTo>
                <a:lnTo>
                  <a:pt x="0" y="0"/>
                </a:lnTo>
                <a:close/>
              </a:path>
            </a:pathLst>
          </a:custGeom>
          <a:solidFill>
            <a:schemeClr val="bg1">
              <a:lumMod val="50000"/>
              <a:alpha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33</a:t>
            </a:r>
            <a:endParaRPr lang="en-US" sz="1600" b="1" dirty="0"/>
          </a:p>
        </p:txBody>
      </p:sp>
      <p:sp>
        <p:nvSpPr>
          <p:cNvPr id="14" name="TextBox 13"/>
          <p:cNvSpPr txBox="1"/>
          <p:nvPr/>
        </p:nvSpPr>
        <p:spPr>
          <a:xfrm>
            <a:off x="6749549" y="2590800"/>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S</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15" name="Oval 14"/>
          <p:cNvSpPr/>
          <p:nvPr/>
        </p:nvSpPr>
        <p:spPr>
          <a:xfrm>
            <a:off x="5476317" y="1269307"/>
            <a:ext cx="277635" cy="277635"/>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9" name="TextBox 8"/>
          <p:cNvSpPr txBox="1"/>
          <p:nvPr/>
        </p:nvSpPr>
        <p:spPr>
          <a:xfrm>
            <a:off x="5537260" y="4156984"/>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T</a:t>
            </a:r>
            <a:endParaRPr lang="en-US" sz="2400" b="1" spc="50" dirty="0">
              <a:ln w="11430"/>
              <a:solidFill>
                <a:srgbClr val="000000"/>
              </a:solidFill>
              <a:effectLst>
                <a:outerShdw blurRad="76200" dist="50800" dir="5400000" algn="tl" rotWithShape="0">
                  <a:srgbClr val="000000">
                    <a:alpha val="65000"/>
                  </a:srgbClr>
                </a:outerShdw>
              </a:effectLst>
            </a:endParaRPr>
          </a:p>
        </p:txBody>
      </p:sp>
      <p:sp>
        <p:nvSpPr>
          <p:cNvPr id="8" name="TextBox 7"/>
          <p:cNvSpPr txBox="1"/>
          <p:nvPr/>
        </p:nvSpPr>
        <p:spPr>
          <a:xfrm>
            <a:off x="7265575" y="4304145"/>
            <a:ext cx="32092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0000"/>
                </a:solidFill>
                <a:effectLst>
                  <a:outerShdw blurRad="76200" dist="50800" dir="5400000" algn="tl" rotWithShape="0">
                    <a:srgbClr val="000000">
                      <a:alpha val="65000"/>
                    </a:srgbClr>
                  </a:outerShdw>
                </a:effectLst>
              </a:rPr>
              <a:t>L</a:t>
            </a:r>
            <a:endParaRPr lang="en-US" sz="24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25526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44444E-6 -2.94172E-6 L -0.24931 0.10454 " pathEditMode="relative" rAng="0" ptsTypes="AA">
                                      <p:cBhvr>
                                        <p:cTn id="12" dur="2000" fill="hold"/>
                                        <p:tgtEl>
                                          <p:spTgt spid="9"/>
                                        </p:tgtEl>
                                        <p:attrNameLst>
                                          <p:attrName>ppt_x</p:attrName>
                                          <p:attrName>ppt_y</p:attrName>
                                        </p:attrNameLst>
                                      </p:cBhvr>
                                      <p:rCtr x="-12465" y="5227"/>
                                    </p:animMotion>
                                  </p:childTnLst>
                                </p:cTn>
                              </p:par>
                              <p:par>
                                <p:cTn id="13" presetID="42" presetClass="path" presetSubtype="0" accel="50000" decel="50000" fill="hold" grpId="0" nodeType="withEffect">
                                  <p:stCondLst>
                                    <p:cond delay="0"/>
                                  </p:stCondLst>
                                  <p:childTnLst>
                                    <p:animMotion origin="layout" path="M 3.05556E-6 4.62535E-8 L -0.15226 0.11772 " pathEditMode="relative" rAng="0" ptsTypes="AA">
                                      <p:cBhvr>
                                        <p:cTn id="14" dur="2000" fill="hold"/>
                                        <p:tgtEl>
                                          <p:spTgt spid="8"/>
                                        </p:tgtEl>
                                        <p:attrNameLst>
                                          <p:attrName>ppt_x</p:attrName>
                                          <p:attrName>ppt_y</p:attrName>
                                        </p:attrNameLst>
                                      </p:cBhvr>
                                      <p:rCtr x="-7622" y="5874"/>
                                    </p:animMotion>
                                  </p:childTnLst>
                                </p:cTn>
                              </p:par>
                              <p:par>
                                <p:cTn id="15" presetID="64" presetClass="path" presetSubtype="0" accel="50000" decel="50000" fill="hold" grpId="0" nodeType="withEffect">
                                  <p:stCondLst>
                                    <p:cond delay="0"/>
                                  </p:stCondLst>
                                  <p:childTnLst>
                                    <p:animMotion origin="layout" path="M 2.77778E-6 -2.07216E-6 L -0.12327 -0.17784 " pathEditMode="relative" rAng="0" ptsTypes="AA">
                                      <p:cBhvr>
                                        <p:cTn id="16" dur="2000" fill="hold"/>
                                        <p:tgtEl>
                                          <p:spTgt spid="14"/>
                                        </p:tgtEl>
                                        <p:attrNameLst>
                                          <p:attrName>ppt_x</p:attrName>
                                          <p:attrName>ppt_y</p:attrName>
                                        </p:attrNameLst>
                                      </p:cBhvr>
                                      <p:rCtr x="-6163" y="-890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0.12327 -0.17784 L -0.2316 0.07748 " pathEditMode="relative" rAng="0" ptsTypes="AA">
                                      <p:cBhvr>
                                        <p:cTn id="20" dur="2000" fill="hold"/>
                                        <p:tgtEl>
                                          <p:spTgt spid="14"/>
                                        </p:tgtEl>
                                        <p:attrNameLst>
                                          <p:attrName>ppt_x</p:attrName>
                                          <p:attrName>ppt_y</p:attrName>
                                        </p:attrNameLst>
                                      </p:cBhvr>
                                      <p:rCtr x="-5417" y="12766"/>
                                    </p:animMotion>
                                  </p:childTnLst>
                                </p:cTn>
                              </p:par>
                              <p:par>
                                <p:cTn id="21" presetID="42" presetClass="path" presetSubtype="0" accel="50000" decel="50000" fill="hold" grpId="0" nodeType="withEffect">
                                  <p:stCondLst>
                                    <p:cond delay="0"/>
                                  </p:stCondLst>
                                  <p:childTnLst>
                                    <p:animMotion origin="layout" path="M -2.5E-6 4.18131E-6 L -0.11406 0.2611 " pathEditMode="relative" rAng="0" ptsTypes="AA">
                                      <p:cBhvr>
                                        <p:cTn id="22" dur="2000" fill="hold"/>
                                        <p:tgtEl>
                                          <p:spTgt spid="15"/>
                                        </p:tgtEl>
                                        <p:attrNameLst>
                                          <p:attrName>ppt_x</p:attrName>
                                          <p:attrName>ppt_y</p:attrName>
                                        </p:attrNameLst>
                                      </p:cBhvr>
                                      <p:rCtr x="-5712" y="13043"/>
                                    </p:animMotion>
                                  </p:childTnLst>
                                </p:cTn>
                              </p:par>
                              <p:par>
                                <p:cTn id="23" presetID="42" presetClass="path" presetSubtype="0" accel="50000" decel="50000" fill="hold" grpId="1" nodeType="withEffect">
                                  <p:stCondLst>
                                    <p:cond delay="0"/>
                                  </p:stCondLst>
                                  <p:childTnLst>
                                    <p:animMotion origin="layout" path="M -0.24931 0.10454 L -0.15764 -0.15078 " pathEditMode="relative" rAng="0" ptsTypes="AA">
                                      <p:cBhvr>
                                        <p:cTn id="24" dur="2000" fill="hold"/>
                                        <p:tgtEl>
                                          <p:spTgt spid="9"/>
                                        </p:tgtEl>
                                        <p:attrNameLst>
                                          <p:attrName>ppt_x</p:attrName>
                                          <p:attrName>ppt_y</p:attrName>
                                        </p:attrNameLst>
                                      </p:cBhvr>
                                      <p:rCtr x="4583" y="-12766"/>
                                    </p:animMotion>
                                  </p:childTnLst>
                                </p:cTn>
                              </p:par>
                              <p:par>
                                <p:cTn id="25" presetID="42" presetClass="path" presetSubtype="0" accel="50000" decel="50000" fill="hold" grpId="1" nodeType="withEffect">
                                  <p:stCondLst>
                                    <p:cond delay="0"/>
                                  </p:stCondLst>
                                  <p:childTnLst>
                                    <p:animMotion origin="layout" path="M -0.15225 0.11771 L -0.31215 -0.10546 " pathEditMode="relative" rAng="0" ptsTypes="AA">
                                      <p:cBhvr>
                                        <p:cTn id="26" dur="2000" fill="hold"/>
                                        <p:tgtEl>
                                          <p:spTgt spid="8"/>
                                        </p:tgtEl>
                                        <p:attrNameLst>
                                          <p:attrName>ppt_x</p:attrName>
                                          <p:attrName>ppt_y</p:attrName>
                                        </p:attrNameLst>
                                      </p:cBhvr>
                                      <p:rCtr x="-8003" y="-11170"/>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5" grpId="0" animBg="1"/>
      <p:bldP spid="9" grpId="0"/>
      <p:bldP spid="9" grpId="1"/>
      <p:bldP spid="8" grpId="0"/>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267200" y="1981200"/>
            <a:ext cx="304800" cy="3048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3" name="Oval 2"/>
          <p:cNvSpPr/>
          <p:nvPr/>
        </p:nvSpPr>
        <p:spPr>
          <a:xfrm>
            <a:off x="2286000" y="2133601"/>
            <a:ext cx="304800" cy="3048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smtClean="0"/>
              <a:t>Checking the Crosse</a:t>
            </a:r>
            <a:endParaRPr lang="en-US" dirty="0"/>
          </a:p>
        </p:txBody>
      </p:sp>
      <p:pic>
        <p:nvPicPr>
          <p:cNvPr id="10" name="Picture 9" descr="stick-check-dem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95600"/>
            <a:ext cx="5892800" cy="835127"/>
          </a:xfrm>
          <a:prstGeom prst="rect">
            <a:avLst/>
          </a:prstGeom>
          <a:effectLst>
            <a:outerShdw blurRad="76200" dist="12700" dir="2700000" sy="-23000" kx="-800400" algn="bl" rotWithShape="0">
              <a:prstClr val="black">
                <a:alpha val="20000"/>
              </a:prstClr>
            </a:outerShdw>
          </a:effectLst>
        </p:spPr>
      </p:pic>
      <p:pic>
        <p:nvPicPr>
          <p:cNvPr id="11" name="Picture 10" descr="stick-check-dem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6767" y="3551833"/>
            <a:ext cx="5435599" cy="770333"/>
          </a:xfrm>
          <a:prstGeom prst="rect">
            <a:avLst/>
          </a:prstGeom>
          <a:effectLst/>
        </p:spPr>
      </p:pic>
      <p:sp>
        <p:nvSpPr>
          <p:cNvPr id="13" name="Oval 12"/>
          <p:cNvSpPr/>
          <p:nvPr/>
        </p:nvSpPr>
        <p:spPr>
          <a:xfrm flipH="1">
            <a:off x="6248400" y="2895600"/>
            <a:ext cx="304800" cy="3048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pic>
        <p:nvPicPr>
          <p:cNvPr id="14" name="Picture 13" descr="stick-check-dem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03400" y="3725467"/>
            <a:ext cx="5435600" cy="770333"/>
          </a:xfrm>
          <a:prstGeom prst="rect">
            <a:avLst/>
          </a:prstGeom>
          <a:effectLst>
            <a:outerShdw blurRad="76200" dist="12700" dir="2700000" sy="-23000" kx="-800400" algn="bl" rotWithShape="0">
              <a:prstClr val="black">
                <a:alpha val="20000"/>
              </a:prstClr>
            </a:outerShdw>
          </a:effectLst>
        </p:spPr>
      </p:pic>
      <p:pic>
        <p:nvPicPr>
          <p:cNvPr id="16" name="Picture 15" descr="stick-check-dem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2895600"/>
            <a:ext cx="5892800" cy="835127"/>
          </a:xfrm>
          <a:prstGeom prst="rect">
            <a:avLst/>
          </a:prstGeom>
          <a:effectLst>
            <a:outerShdw blurRad="76200" dist="12700" dir="2700000" sy="-23000" kx="-800400" algn="bl" rotWithShape="0">
              <a:prstClr val="black">
                <a:alpha val="20000"/>
              </a:prstClr>
            </a:outerShdw>
          </a:effectLst>
        </p:spPr>
      </p:pic>
      <p:sp>
        <p:nvSpPr>
          <p:cNvPr id="18" name="TextBox 17"/>
          <p:cNvSpPr txBox="1"/>
          <p:nvPr/>
        </p:nvSpPr>
        <p:spPr>
          <a:xfrm>
            <a:off x="1498600" y="2286000"/>
            <a:ext cx="58674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sz="2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Measure Entire Length</a:t>
            </a:r>
            <a:endParaRPr lang="en-US" sz="20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pic>
        <p:nvPicPr>
          <p:cNvPr id="15" name="Picture 14" descr="stick-he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295400"/>
            <a:ext cx="3429000" cy="4876800"/>
          </a:xfrm>
          <a:prstGeom prst="rect">
            <a:avLst/>
          </a:prstGeom>
          <a:ln w="38100" cmpd="sng">
            <a:solidFill>
              <a:srgbClr val="000000"/>
            </a:solidFill>
          </a:ln>
          <a:effectLst>
            <a:outerShdw blurRad="50800" dist="38100" dir="2700000" algn="tl" rotWithShape="0">
              <a:prstClr val="black">
                <a:alpha val="40000"/>
              </a:prstClr>
            </a:outerShdw>
          </a:effectLst>
        </p:spPr>
      </p:pic>
      <p:sp>
        <p:nvSpPr>
          <p:cNvPr id="20" name="Rectangle 19"/>
          <p:cNvSpPr/>
          <p:nvPr/>
        </p:nvSpPr>
        <p:spPr>
          <a:xfrm rot="5400000" flipH="1">
            <a:off x="4442459" y="899160"/>
            <a:ext cx="45719" cy="2667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ectangle 18"/>
          <p:cNvSpPr/>
          <p:nvPr/>
        </p:nvSpPr>
        <p:spPr>
          <a:xfrm>
            <a:off x="4450081" y="1295400"/>
            <a:ext cx="45719" cy="396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4721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16667E-6 4.81481E-6 L 0.00157 0.1537 " pathEditMode="relative" rAng="0" ptsTypes="AA">
                                      <p:cBhvr>
                                        <p:cTn id="16" dur="2000" fill="hold"/>
                                        <p:tgtEl>
                                          <p:spTgt spid="3"/>
                                        </p:tgtEl>
                                        <p:attrNameLst>
                                          <p:attrName>ppt_x</p:attrName>
                                          <p:attrName>ppt_y</p:attrName>
                                        </p:attrNameLst>
                                      </p:cBhvr>
                                      <p:rCtr x="69" y="7685"/>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1" nodeType="clickEffect">
                                  <p:stCondLst>
                                    <p:cond delay="0"/>
                                  </p:stCondLst>
                                  <p:childTnLst>
                                    <p:animMotion origin="layout" path="M -3.33333E-6 -1.11111E-6 L -0.13333 -1.11111E-6 " pathEditMode="relative" rAng="0" ptsTypes="AA">
                                      <p:cBhvr>
                                        <p:cTn id="37" dur="2000" fill="hold"/>
                                        <p:tgtEl>
                                          <p:spTgt spid="12"/>
                                        </p:tgtEl>
                                        <p:attrNameLst>
                                          <p:attrName>ppt_x</p:attrName>
                                          <p:attrName>ppt_y</p:attrName>
                                        </p:attrNameLst>
                                      </p:cBhvr>
                                      <p:rCtr x="-6667" y="0"/>
                                    </p:animMotion>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5400000">
                                      <p:cBhvr>
                                        <p:cTn id="41" dur="2000" fill="hold"/>
                                        <p:tgtEl>
                                          <p:spTgt spid="11"/>
                                        </p:tgtEl>
                                        <p:attrNameLst>
                                          <p:attrName>r</p:attrName>
                                        </p:attrNameLst>
                                      </p:cBhvr>
                                    </p:animRot>
                                  </p:childTnLst>
                                </p:cTn>
                              </p:par>
                              <p:par>
                                <p:cTn id="42" presetID="50" presetClass="path" presetSubtype="0" accel="50000" decel="50000" fill="hold" grpId="2" nodeType="withEffect">
                                  <p:stCondLst>
                                    <p:cond delay="0"/>
                                  </p:stCondLst>
                                  <p:childTnLst>
                                    <p:animMotion origin="layout" path="M -0.125 -1.11111E-6 L 0.04584 -1.11111E-6 C 0.1224 -1.11111E-6 0.21667 0.08889 0.21667 0.16111 L 0.21667 0.32222 " pathEditMode="relative" rAng="0" ptsTypes="FfFF">
                                      <p:cBhvr>
                                        <p:cTn id="43" dur="1500" fill="hold"/>
                                        <p:tgtEl>
                                          <p:spTgt spid="12"/>
                                        </p:tgtEl>
                                        <p:attrNameLst>
                                          <p:attrName>ppt_x</p:attrName>
                                          <p:attrName>ppt_y</p:attrName>
                                        </p:attrNameLst>
                                      </p:cBhvr>
                                      <p:rCtr x="17083" y="16111"/>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4.16667E-6 4.81481E-6 L 0.00157 0.1537 " pathEditMode="relative" rAng="0" ptsTypes="AA">
                                      <p:cBhvr>
                                        <p:cTn id="64" dur="2000" fill="hold"/>
                                        <p:tgtEl>
                                          <p:spTgt spid="13"/>
                                        </p:tgtEl>
                                        <p:attrNameLst>
                                          <p:attrName>ppt_x</p:attrName>
                                          <p:attrName>ppt_y</p:attrName>
                                        </p:attrNameLst>
                                      </p:cBhvr>
                                      <p:rCtr x="69" y="7685"/>
                                    </p:animMotion>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5400000">
                                      <p:cBhvr>
                                        <p:cTn id="68" dur="2000" fill="hold"/>
                                        <p:tgtEl>
                                          <p:spTgt spid="14"/>
                                        </p:tgtEl>
                                        <p:attrNameLst>
                                          <p:attrName>r</p:attrName>
                                        </p:attrNameLst>
                                      </p:cBhvr>
                                    </p:animRot>
                                  </p:childTnLst>
                                </p:cTn>
                              </p:par>
                              <p:par>
                                <p:cTn id="69" presetID="42" presetClass="path" presetSubtype="0" accel="50000" decel="50000" fill="hold" grpId="2" nodeType="withEffect">
                                  <p:stCondLst>
                                    <p:cond delay="0"/>
                                  </p:stCondLst>
                                  <p:childTnLst>
                                    <p:animMotion origin="layout" path="M 0.00157 0.15371 L 0.075 0.5 " pathEditMode="relative" rAng="0" ptsTypes="AA">
                                      <p:cBhvr>
                                        <p:cTn id="70" dur="2000" fill="hold"/>
                                        <p:tgtEl>
                                          <p:spTgt spid="13"/>
                                        </p:tgtEl>
                                        <p:attrNameLst>
                                          <p:attrName>ppt_x</p:attrName>
                                          <p:attrName>ppt_y</p:attrName>
                                        </p:attrNameLst>
                                      </p:cBhvr>
                                      <p:rCtr x="3663" y="17315"/>
                                    </p:animMotion>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3"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par>
                          <p:cTn id="79" fill="hold">
                            <p:stCondLst>
                              <p:cond delay="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37"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arn(outVertic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childTnLst>
                          </p:cTn>
                        </p:par>
                        <p:par>
                          <p:cTn id="98" fill="hold">
                            <p:stCondLst>
                              <p:cond delay="500"/>
                            </p:stCondLst>
                            <p:childTnLst>
                              <p:par>
                                <p:cTn id="99" presetID="47" presetClass="entr" presetSubtype="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barn(outVertical)">
                                      <p:cBhvr>
                                        <p:cTn id="108" dur="10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42" fill="hold" grpId="0"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barn(outHorizontal)">
                                      <p:cBhvr>
                                        <p:cTn id="1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3" grpId="0" animBg="1"/>
      <p:bldP spid="3" grpId="1" animBg="1"/>
      <p:bldP spid="3" grpId="2" animBg="1"/>
      <p:bldP spid="13" grpId="0" animBg="1"/>
      <p:bldP spid="13" grpId="1" animBg="1"/>
      <p:bldP spid="13" grpId="2" animBg="1"/>
      <p:bldP spid="13" grpId="3" animBg="1"/>
      <p:bldP spid="18" grpId="0" animBg="1"/>
      <p:bldP spid="18" grpId="1" animBg="1"/>
      <p:bldP spid="20"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Outs</a:t>
            </a:r>
            <a:endParaRPr lang="en-US" dirty="0"/>
          </a:p>
        </p:txBody>
      </p:sp>
      <p:sp>
        <p:nvSpPr>
          <p:cNvPr id="4" name="Text Placeholder 3"/>
          <p:cNvSpPr>
            <a:spLocks noGrp="1"/>
          </p:cNvSpPr>
          <p:nvPr>
            <p:ph type="body" idx="1"/>
          </p:nvPr>
        </p:nvSpPr>
        <p:spPr/>
        <p:txBody>
          <a:bodyPr/>
          <a:lstStyle/>
          <a:p>
            <a:r>
              <a:rPr lang="en-US" dirty="0"/>
              <a:t>m</a:t>
            </a:r>
            <a:r>
              <a:rPr lang="en-US" dirty="0" smtClean="0"/>
              <a:t>ust be vigilant during extended dead ball time</a:t>
            </a:r>
            <a:endParaRPr lang="en-US" dirty="0"/>
          </a:p>
        </p:txBody>
      </p:sp>
    </p:spTree>
    <p:extLst>
      <p:ext uri="{BB962C8B-B14F-4D97-AF65-F5344CB8AC3E}">
        <p14:creationId xmlns:p14="http://schemas.microsoft.com/office/powerpoint/2010/main" val="13524247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 Outs</a:t>
            </a:r>
            <a:endParaRPr lang="en-US" dirty="0"/>
          </a:p>
        </p:txBody>
      </p:sp>
      <p:sp>
        <p:nvSpPr>
          <p:cNvPr id="6" name="Content Placeholder 5"/>
          <p:cNvSpPr>
            <a:spLocks noGrp="1"/>
          </p:cNvSpPr>
          <p:nvPr>
            <p:ph sz="half" idx="2"/>
          </p:nvPr>
        </p:nvSpPr>
        <p:spPr/>
        <p:txBody>
          <a:bodyPr>
            <a:normAutofit/>
          </a:bodyPr>
          <a:lstStyle/>
          <a:p>
            <a:r>
              <a:rPr lang="en-US" dirty="0" smtClean="0"/>
              <a:t>Know when a time out will likely be requested</a:t>
            </a:r>
          </a:p>
          <a:p>
            <a:r>
              <a:rPr lang="en-US" dirty="0" smtClean="0"/>
              <a:t>Sell the time out call if possession is not clear</a:t>
            </a:r>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01" b="201"/>
          <a:stretch>
            <a:fillRect/>
          </a:stretch>
        </p:blipFill>
        <p:spPr>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10906566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 Outs</a:t>
            </a:r>
            <a:endParaRPr lang="en-US" dirty="0"/>
          </a:p>
        </p:txBody>
      </p:sp>
      <p:sp>
        <p:nvSpPr>
          <p:cNvPr id="8" name="TextBox 7"/>
          <p:cNvSpPr txBox="1"/>
          <p:nvPr/>
        </p:nvSpPr>
        <p:spPr>
          <a:xfrm>
            <a:off x="7239000" y="4719935"/>
            <a:ext cx="31481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L</a:t>
            </a:r>
            <a:endParaRPr lang="en-US" sz="2400" b="1" spc="50" dirty="0">
              <a:ln w="11430"/>
              <a:effectLst>
                <a:outerShdw blurRad="76200" dist="50800" dir="5400000" algn="tl" rotWithShape="0">
                  <a:srgbClr val="000000">
                    <a:alpha val="65000"/>
                  </a:srgbClr>
                </a:outerShdw>
              </a:effectLst>
            </a:endParaRPr>
          </a:p>
        </p:txBody>
      </p:sp>
      <p:sp>
        <p:nvSpPr>
          <p:cNvPr id="9" name="TextBox 8"/>
          <p:cNvSpPr txBox="1"/>
          <p:nvPr/>
        </p:nvSpPr>
        <p:spPr>
          <a:xfrm>
            <a:off x="5631744" y="2433782"/>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S</a:t>
            </a:r>
          </a:p>
        </p:txBody>
      </p:sp>
      <p:sp>
        <p:nvSpPr>
          <p:cNvPr id="10" name="TextBox 9"/>
          <p:cNvSpPr txBox="1"/>
          <p:nvPr/>
        </p:nvSpPr>
        <p:spPr>
          <a:xfrm>
            <a:off x="2451484" y="2664614"/>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1" name="TextBox 10"/>
          <p:cNvSpPr txBox="1"/>
          <p:nvPr/>
        </p:nvSpPr>
        <p:spPr>
          <a:xfrm>
            <a:off x="2633692" y="3232513"/>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2" name="TextBox 11"/>
          <p:cNvSpPr txBox="1"/>
          <p:nvPr/>
        </p:nvSpPr>
        <p:spPr>
          <a:xfrm>
            <a:off x="2451484" y="3966895"/>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3" name="TextBox 12"/>
          <p:cNvSpPr txBox="1"/>
          <p:nvPr/>
        </p:nvSpPr>
        <p:spPr>
          <a:xfrm>
            <a:off x="1692409" y="3352800"/>
            <a:ext cx="38664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70C0"/>
                </a:solidFill>
                <a:effectLst>
                  <a:outerShdw blurRad="76200" dist="50800" dir="5400000" algn="tl" rotWithShape="0">
                    <a:srgbClr val="000000">
                      <a:alpha val="65000"/>
                    </a:srgbClr>
                  </a:outerShdw>
                </a:effectLst>
              </a:rPr>
              <a:t>G</a:t>
            </a:r>
          </a:p>
        </p:txBody>
      </p:sp>
      <p:sp>
        <p:nvSpPr>
          <p:cNvPr id="14" name="TextBox 13"/>
          <p:cNvSpPr txBox="1"/>
          <p:nvPr/>
        </p:nvSpPr>
        <p:spPr>
          <a:xfrm>
            <a:off x="2435284" y="3371012"/>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5" name="TextBox 14"/>
          <p:cNvSpPr txBox="1"/>
          <p:nvPr/>
        </p:nvSpPr>
        <p:spPr>
          <a:xfrm>
            <a:off x="2142618" y="3966589"/>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6" name="TextBox 15"/>
          <p:cNvSpPr txBox="1"/>
          <p:nvPr/>
        </p:nvSpPr>
        <p:spPr>
          <a:xfrm>
            <a:off x="2162896" y="2798189"/>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7" name="TextBox 16"/>
          <p:cNvSpPr txBox="1"/>
          <p:nvPr/>
        </p:nvSpPr>
        <p:spPr>
          <a:xfrm>
            <a:off x="7971775" y="2664614"/>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8" name="TextBox 17"/>
          <p:cNvSpPr txBox="1"/>
          <p:nvPr/>
        </p:nvSpPr>
        <p:spPr>
          <a:xfrm>
            <a:off x="7922541" y="3920054"/>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9" name="TextBox 18"/>
          <p:cNvSpPr txBox="1"/>
          <p:nvPr/>
        </p:nvSpPr>
        <p:spPr>
          <a:xfrm>
            <a:off x="6500492" y="3998825"/>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0" name="TextBox 19"/>
          <p:cNvSpPr txBox="1"/>
          <p:nvPr/>
        </p:nvSpPr>
        <p:spPr>
          <a:xfrm>
            <a:off x="7680494" y="4016869"/>
            <a:ext cx="37867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D</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1" name="TextBox 20"/>
          <p:cNvSpPr txBox="1"/>
          <p:nvPr/>
        </p:nvSpPr>
        <p:spPr>
          <a:xfrm>
            <a:off x="6739646" y="3781555"/>
            <a:ext cx="37867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D</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2" name="TextBox 21"/>
          <p:cNvSpPr txBox="1"/>
          <p:nvPr/>
        </p:nvSpPr>
        <p:spPr>
          <a:xfrm>
            <a:off x="7588414" y="2862599"/>
            <a:ext cx="37867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D</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3" name="TextBox 22"/>
          <p:cNvSpPr txBox="1"/>
          <p:nvPr/>
        </p:nvSpPr>
        <p:spPr>
          <a:xfrm>
            <a:off x="7086600" y="3352800"/>
            <a:ext cx="380783"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FF0000"/>
                </a:solidFill>
                <a:effectLst>
                  <a:outerShdw blurRad="76200" dist="50800" dir="5400000" algn="tl" rotWithShape="0">
                    <a:srgbClr val="000000">
                      <a:alpha val="65000"/>
                    </a:srgbClr>
                  </a:outerShdw>
                </a:effectLst>
              </a:rPr>
              <a:t>G</a:t>
            </a:r>
          </a:p>
        </p:txBody>
      </p:sp>
      <p:sp>
        <p:nvSpPr>
          <p:cNvPr id="24" name="TextBox 23"/>
          <p:cNvSpPr txBox="1"/>
          <p:nvPr/>
        </p:nvSpPr>
        <p:spPr>
          <a:xfrm>
            <a:off x="6811367" y="2664614"/>
            <a:ext cx="45367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FF0000"/>
                </a:solidFill>
                <a:effectLst>
                  <a:outerShdw blurRad="76200" dist="50800" dir="5400000" algn="tl" rotWithShape="0">
                    <a:srgbClr val="000000">
                      <a:alpha val="65000"/>
                    </a:srgbClr>
                  </a:outerShdw>
                </a:effectLst>
              </a:rPr>
              <a:t>M</a:t>
            </a:r>
          </a:p>
        </p:txBody>
      </p:sp>
      <p:sp>
        <p:nvSpPr>
          <p:cNvPr id="25" name="TextBox 24"/>
          <p:cNvSpPr txBox="1"/>
          <p:nvPr/>
        </p:nvSpPr>
        <p:spPr>
          <a:xfrm>
            <a:off x="6739646" y="3243945"/>
            <a:ext cx="45367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FF0000"/>
                </a:solidFill>
                <a:effectLst>
                  <a:outerShdw blurRad="76200" dist="50800" dir="5400000" algn="tl" rotWithShape="0">
                    <a:srgbClr val="000000">
                      <a:alpha val="65000"/>
                    </a:srgbClr>
                  </a:outerShdw>
                </a:effectLst>
              </a:rPr>
              <a:t>M</a:t>
            </a:r>
          </a:p>
        </p:txBody>
      </p:sp>
      <p:sp>
        <p:nvSpPr>
          <p:cNvPr id="26" name="TextBox 25"/>
          <p:cNvSpPr txBox="1"/>
          <p:nvPr/>
        </p:nvSpPr>
        <p:spPr>
          <a:xfrm>
            <a:off x="5750231" y="3371012"/>
            <a:ext cx="45367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FF0000"/>
                </a:solidFill>
                <a:effectLst>
                  <a:outerShdw blurRad="76200" dist="50800" dir="5400000" algn="tl" rotWithShape="0">
                    <a:srgbClr val="000000">
                      <a:alpha val="65000"/>
                    </a:srgbClr>
                  </a:outerShdw>
                </a:effectLst>
              </a:rPr>
              <a:t>M</a:t>
            </a:r>
          </a:p>
        </p:txBody>
      </p:sp>
      <p:sp>
        <p:nvSpPr>
          <p:cNvPr id="27" name="TextBox 26"/>
          <p:cNvSpPr txBox="1"/>
          <p:nvPr/>
        </p:nvSpPr>
        <p:spPr>
          <a:xfrm>
            <a:off x="6444373" y="2664614"/>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70C0"/>
                </a:solidFill>
                <a:effectLst>
                  <a:outerShdw blurRad="76200" dist="50800" dir="5400000" algn="tl" rotWithShape="0">
                    <a:srgbClr val="000000">
                      <a:alpha val="65000"/>
                    </a:srgbClr>
                  </a:outerShdw>
                </a:effectLst>
              </a:rPr>
              <a:t>M</a:t>
            </a:r>
          </a:p>
        </p:txBody>
      </p:sp>
      <p:sp>
        <p:nvSpPr>
          <p:cNvPr id="28" name="TextBox 27"/>
          <p:cNvSpPr txBox="1"/>
          <p:nvPr/>
        </p:nvSpPr>
        <p:spPr>
          <a:xfrm>
            <a:off x="6318781" y="3232513"/>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70C0"/>
                </a:solidFill>
                <a:effectLst>
                  <a:outerShdw blurRad="76200" dist="50800" dir="5400000" algn="tl" rotWithShape="0">
                    <a:srgbClr val="000000">
                      <a:alpha val="65000"/>
                    </a:srgbClr>
                  </a:outerShdw>
                </a:effectLst>
              </a:rPr>
              <a:t>M</a:t>
            </a:r>
          </a:p>
        </p:txBody>
      </p:sp>
      <p:sp>
        <p:nvSpPr>
          <p:cNvPr id="29" name="TextBox 28"/>
          <p:cNvSpPr txBox="1"/>
          <p:nvPr/>
        </p:nvSpPr>
        <p:spPr>
          <a:xfrm>
            <a:off x="5453261" y="3361301"/>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70C0"/>
                </a:solidFill>
                <a:effectLst>
                  <a:outerShdw blurRad="76200" dist="50800" dir="5400000" algn="tl" rotWithShape="0">
                    <a:srgbClr val="000000">
                      <a:alpha val="65000"/>
                    </a:srgbClr>
                  </a:outerShdw>
                </a:effectLst>
              </a:rPr>
              <a:t>M</a:t>
            </a:r>
          </a:p>
        </p:txBody>
      </p:sp>
      <p:grpSp>
        <p:nvGrpSpPr>
          <p:cNvPr id="5" name="Group 4"/>
          <p:cNvGrpSpPr/>
          <p:nvPr/>
        </p:nvGrpSpPr>
        <p:grpSpPr>
          <a:xfrm>
            <a:off x="5562600" y="5257800"/>
            <a:ext cx="1371600" cy="381000"/>
            <a:chOff x="5562600" y="5257800"/>
            <a:chExt cx="1371600" cy="381000"/>
          </a:xfrm>
        </p:grpSpPr>
        <p:sp>
          <p:nvSpPr>
            <p:cNvPr id="3" name="Rounded Rectangular Callout 2"/>
            <p:cNvSpPr/>
            <p:nvPr/>
          </p:nvSpPr>
          <p:spPr>
            <a:xfrm>
              <a:off x="5562600" y="5257800"/>
              <a:ext cx="1371600" cy="381000"/>
            </a:xfrm>
            <a:prstGeom prst="wedgeRoundRectCallou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5715000" y="5269468"/>
              <a:ext cx="1066800" cy="369332"/>
            </a:xfrm>
            <a:prstGeom prst="rect">
              <a:avLst/>
            </a:prstGeom>
            <a:noFill/>
          </p:spPr>
          <p:txBody>
            <a:bodyPr wrap="square" rtlCol="0">
              <a:spAutoFit/>
            </a:bodyPr>
            <a:lstStyle/>
            <a:p>
              <a:r>
                <a:rPr lang="en-US" b="1" dirty="0" smtClean="0"/>
                <a:t>Timeout!</a:t>
              </a:r>
              <a:endParaRPr lang="en-US" b="1" dirty="0"/>
            </a:p>
          </p:txBody>
        </p:sp>
      </p:grpSp>
      <p:sp>
        <p:nvSpPr>
          <p:cNvPr id="31" name="Oval Callout 30"/>
          <p:cNvSpPr/>
          <p:nvPr/>
        </p:nvSpPr>
        <p:spPr>
          <a:xfrm rot="840000">
            <a:off x="7324915" y="4389371"/>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TextBox 31"/>
          <p:cNvSpPr txBox="1"/>
          <p:nvPr/>
        </p:nvSpPr>
        <p:spPr>
          <a:xfrm>
            <a:off x="7352822" y="4549909"/>
            <a:ext cx="876778" cy="276999"/>
          </a:xfrm>
          <a:prstGeom prst="rect">
            <a:avLst/>
          </a:prstGeom>
          <a:noFill/>
        </p:spPr>
        <p:txBody>
          <a:bodyPr wrap="square" rtlCol="0">
            <a:spAutoFit/>
          </a:bodyPr>
          <a:lstStyle/>
          <a:p>
            <a:r>
              <a:rPr lang="en-US" sz="1200" b="1" dirty="0" smtClean="0"/>
              <a:t>Time Out!</a:t>
            </a:r>
            <a:endParaRPr lang="en-US" sz="1200" b="1" dirty="0"/>
          </a:p>
        </p:txBody>
      </p:sp>
      <p:grpSp>
        <p:nvGrpSpPr>
          <p:cNvPr id="7" name="Group 6"/>
          <p:cNvGrpSpPr/>
          <p:nvPr/>
        </p:nvGrpSpPr>
        <p:grpSpPr>
          <a:xfrm>
            <a:off x="7794963" y="4950767"/>
            <a:ext cx="1107675" cy="1076373"/>
            <a:chOff x="1720835" y="878249"/>
            <a:chExt cx="1107675" cy="1076373"/>
          </a:xfrm>
        </p:grpSpPr>
        <p:sp>
          <p:nvSpPr>
            <p:cNvPr id="35" name="Rounded Rectangle 34"/>
            <p:cNvSpPr/>
            <p:nvPr/>
          </p:nvSpPr>
          <p:spPr>
            <a:xfrm>
              <a:off x="1720835" y="878249"/>
              <a:ext cx="1107675" cy="10763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08" y="991501"/>
              <a:ext cx="939328" cy="84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Isosceles Triangle 36"/>
          <p:cNvSpPr/>
          <p:nvPr/>
        </p:nvSpPr>
        <p:spPr>
          <a:xfrm>
            <a:off x="2476500" y="3733800"/>
            <a:ext cx="4191000" cy="2523699"/>
          </a:xfrm>
          <a:prstGeom prst="triangle">
            <a:avLst/>
          </a:prstGeom>
          <a:solidFill>
            <a:schemeClr val="bg1">
              <a:lumMod val="50000"/>
              <a:alpha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TextBox 39"/>
          <p:cNvSpPr txBox="1"/>
          <p:nvPr/>
        </p:nvSpPr>
        <p:spPr>
          <a:xfrm>
            <a:off x="7391400" y="4478534"/>
            <a:ext cx="876778" cy="400110"/>
          </a:xfrm>
          <a:prstGeom prst="rect">
            <a:avLst/>
          </a:prstGeom>
          <a:noFill/>
        </p:spPr>
        <p:txBody>
          <a:bodyPr wrap="square" rtlCol="0">
            <a:spAutoFit/>
          </a:bodyPr>
          <a:lstStyle/>
          <a:p>
            <a:r>
              <a:rPr lang="en-US" sz="2000" b="1" dirty="0" smtClean="0"/>
              <a:t>Blue</a:t>
            </a:r>
            <a:r>
              <a:rPr lang="en-US" b="1" dirty="0" smtClean="0"/>
              <a:t>!</a:t>
            </a:r>
            <a:endParaRPr lang="en-US" b="1" dirty="0"/>
          </a:p>
        </p:txBody>
      </p:sp>
      <p:sp>
        <p:nvSpPr>
          <p:cNvPr id="41"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36</a:t>
            </a:r>
            <a:endParaRPr lang="en-US" sz="1600" b="1" dirty="0"/>
          </a:p>
        </p:txBody>
      </p:sp>
      <p:sp>
        <p:nvSpPr>
          <p:cNvPr id="36" name="TextBox 35"/>
          <p:cNvSpPr txBox="1"/>
          <p:nvPr/>
        </p:nvSpPr>
        <p:spPr>
          <a:xfrm>
            <a:off x="5453261" y="4327949"/>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483907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8.33333E-7 -4.11656E-6 L -0.23385 0.01157 " pathEditMode="relative" rAng="0" ptsTypes="AA">
                                      <p:cBhvr>
                                        <p:cTn id="50" dur="2000" fill="hold"/>
                                        <p:tgtEl>
                                          <p:spTgt spid="8"/>
                                        </p:tgtEl>
                                        <p:attrNameLst>
                                          <p:attrName>ppt_x</p:attrName>
                                          <p:attrName>ppt_y</p:attrName>
                                        </p:attrNameLst>
                                      </p:cBhvr>
                                      <p:rCtr x="-11701" y="578"/>
                                    </p:animMotion>
                                  </p:childTnLst>
                                </p:cTn>
                              </p:par>
                              <p:par>
                                <p:cTn id="51" presetID="42" presetClass="path" presetSubtype="0" accel="50000" decel="50000" fill="hold" grpId="1" nodeType="withEffect">
                                  <p:stCondLst>
                                    <p:cond delay="0"/>
                                  </p:stCondLst>
                                  <p:childTnLst>
                                    <p:animMotion origin="layout" path="M 5E-6 2.77521E-8 L -0.05105 0.16697 " pathEditMode="relative" rAng="0" ptsTypes="AA">
                                      <p:cBhvr>
                                        <p:cTn id="52" dur="2000" fill="hold"/>
                                        <p:tgtEl>
                                          <p:spTgt spid="9"/>
                                        </p:tgtEl>
                                        <p:attrNameLst>
                                          <p:attrName>ppt_x</p:attrName>
                                          <p:attrName>ppt_y</p:attrName>
                                        </p:attrNameLst>
                                      </p:cBhvr>
                                      <p:rCtr x="-2552" y="8349"/>
                                    </p:animMotion>
                                  </p:childTnLst>
                                </p:cTn>
                              </p:par>
                              <p:par>
                                <p:cTn id="53" presetID="42" presetClass="path" presetSubtype="0" accel="50000" decel="50000" fill="hold" grpId="0" nodeType="withEffect">
                                  <p:stCondLst>
                                    <p:cond delay="0"/>
                                  </p:stCondLst>
                                  <p:childTnLst>
                                    <p:animMotion origin="layout" path="M -4.16667E-6 1.45236E-6 L -0.1901 0.07979 " pathEditMode="relative" rAng="0" ptsTypes="AA">
                                      <p:cBhvr>
                                        <p:cTn id="54" dur="2000" fill="hold"/>
                                        <p:tgtEl>
                                          <p:spTgt spid="36"/>
                                        </p:tgtEl>
                                        <p:attrNameLst>
                                          <p:attrName>ppt_x</p:attrName>
                                          <p:attrName>ppt_y</p:attrName>
                                        </p:attrNameLst>
                                      </p:cBhvr>
                                      <p:rCtr x="-9514" y="3978"/>
                                    </p:animMotion>
                                  </p:childTnLst>
                                </p:cTn>
                              </p:par>
                              <p:par>
                                <p:cTn id="55" presetID="42" presetClass="path" presetSubtype="0" accel="50000" decel="50000" fill="hold" grpId="0" nodeType="withEffect">
                                  <p:stCondLst>
                                    <p:cond delay="750"/>
                                  </p:stCondLst>
                                  <p:childTnLst>
                                    <p:animMotion origin="layout" path="M -8.33333E-7 4.70507E-6 L 0.39844 0.29886 " pathEditMode="relative" rAng="0" ptsTypes="AA">
                                      <p:cBhvr>
                                        <p:cTn id="56" dur="3500" fill="hold"/>
                                        <p:tgtEl>
                                          <p:spTgt spid="13"/>
                                        </p:tgtEl>
                                        <p:attrNameLst>
                                          <p:attrName>ppt_x</p:attrName>
                                          <p:attrName>ppt_y</p:attrName>
                                        </p:attrNameLst>
                                      </p:cBhvr>
                                      <p:rCtr x="19913" y="14943"/>
                                    </p:animMotion>
                                  </p:childTnLst>
                                </p:cTn>
                              </p:par>
                              <p:par>
                                <p:cTn id="57" presetID="42" presetClass="path" presetSubtype="0" accel="50000" decel="50000" fill="hold" grpId="0" nodeType="withEffect">
                                  <p:stCondLst>
                                    <p:cond delay="750"/>
                                  </p:stCondLst>
                                  <p:childTnLst>
                                    <p:animMotion origin="layout" path="M 3.88889E-6 -3.55771E-6 L 0.38038 0.4025 " pathEditMode="relative" rAng="0" ptsTypes="AA">
                                      <p:cBhvr>
                                        <p:cTn id="58" dur="3500" fill="hold"/>
                                        <p:tgtEl>
                                          <p:spTgt spid="16"/>
                                        </p:tgtEl>
                                        <p:attrNameLst>
                                          <p:attrName>ppt_x</p:attrName>
                                          <p:attrName>ppt_y</p:attrName>
                                        </p:attrNameLst>
                                      </p:cBhvr>
                                      <p:rCtr x="19010" y="20125"/>
                                    </p:animMotion>
                                  </p:childTnLst>
                                </p:cTn>
                              </p:par>
                              <p:par>
                                <p:cTn id="59" presetID="42" presetClass="path" presetSubtype="0" accel="50000" decel="50000" fill="hold" grpId="0" nodeType="withEffect">
                                  <p:stCondLst>
                                    <p:cond delay="750"/>
                                  </p:stCondLst>
                                  <p:childTnLst>
                                    <p:animMotion origin="layout" path="M 2.77778E-6 9.39163E-7 L 0.35052 0.31922 " pathEditMode="relative" rAng="0" ptsTypes="AA">
                                      <p:cBhvr>
                                        <p:cTn id="60" dur="3500" fill="hold"/>
                                        <p:tgtEl>
                                          <p:spTgt spid="14"/>
                                        </p:tgtEl>
                                        <p:attrNameLst>
                                          <p:attrName>ppt_x</p:attrName>
                                          <p:attrName>ppt_y</p:attrName>
                                        </p:attrNameLst>
                                      </p:cBhvr>
                                      <p:rCtr x="17517" y="15961"/>
                                    </p:animMotion>
                                  </p:childTnLst>
                                </p:cTn>
                              </p:par>
                              <p:par>
                                <p:cTn id="61" presetID="42" presetClass="path" presetSubtype="0" accel="50000" decel="50000" fill="hold" grpId="0" nodeType="withEffect">
                                  <p:stCondLst>
                                    <p:cond delay="750"/>
                                  </p:stCondLst>
                                  <p:childTnLst>
                                    <p:animMotion origin="layout" path="M -2.77778E-6 4.30257E-6 L 0.36389 0.23224 " pathEditMode="relative" rAng="0" ptsTypes="AA">
                                      <p:cBhvr>
                                        <p:cTn id="62" dur="3500" fill="hold"/>
                                        <p:tgtEl>
                                          <p:spTgt spid="15"/>
                                        </p:tgtEl>
                                        <p:attrNameLst>
                                          <p:attrName>ppt_x</p:attrName>
                                          <p:attrName>ppt_y</p:attrName>
                                        </p:attrNameLst>
                                      </p:cBhvr>
                                      <p:rCtr x="18194" y="11612"/>
                                    </p:animMotion>
                                  </p:childTnLst>
                                </p:cTn>
                              </p:par>
                              <p:par>
                                <p:cTn id="63" presetID="42" presetClass="path" presetSubtype="0" accel="50000" decel="50000" fill="hold" grpId="0" nodeType="withEffect">
                                  <p:stCondLst>
                                    <p:cond delay="750"/>
                                  </p:stCondLst>
                                  <p:childTnLst>
                                    <p:animMotion origin="layout" path="M -1.66667E-6 -1.13579E-6 L -1.66667E-6 0.32061 " pathEditMode="relative" rAng="0" ptsTypes="AA">
                                      <p:cBhvr>
                                        <p:cTn id="64" dur="3500" fill="hold"/>
                                        <p:tgtEl>
                                          <p:spTgt spid="29"/>
                                        </p:tgtEl>
                                        <p:attrNameLst>
                                          <p:attrName>ppt_x</p:attrName>
                                          <p:attrName>ppt_y</p:attrName>
                                        </p:attrNameLst>
                                      </p:cBhvr>
                                      <p:rCtr x="0" y="16031"/>
                                    </p:animMotion>
                                  </p:childTnLst>
                                </p:cTn>
                              </p:par>
                              <p:par>
                                <p:cTn id="65" presetID="42" presetClass="path" presetSubtype="0" accel="50000" decel="50000" fill="hold" grpId="0" nodeType="withEffect">
                                  <p:stCondLst>
                                    <p:cond delay="750"/>
                                  </p:stCondLst>
                                  <p:childTnLst>
                                    <p:animMotion origin="layout" path="M 1.38889E-6 -1.28614E-6 L -0.08993 0.41291 " pathEditMode="relative" rAng="0" ptsTypes="AA">
                                      <p:cBhvr>
                                        <p:cTn id="66" dur="3500" fill="hold"/>
                                        <p:tgtEl>
                                          <p:spTgt spid="27"/>
                                        </p:tgtEl>
                                        <p:attrNameLst>
                                          <p:attrName>ppt_x</p:attrName>
                                          <p:attrName>ppt_y</p:attrName>
                                        </p:attrNameLst>
                                      </p:cBhvr>
                                      <p:rCtr x="-4497" y="20634"/>
                                    </p:animMotion>
                                  </p:childTnLst>
                                </p:cTn>
                              </p:par>
                              <p:par>
                                <p:cTn id="67" presetID="42" presetClass="path" presetSubtype="0" accel="50000" decel="50000" fill="hold" grpId="0" nodeType="withEffect">
                                  <p:stCondLst>
                                    <p:cond delay="750"/>
                                  </p:stCondLst>
                                  <p:childTnLst>
                                    <p:animMotion origin="layout" path="M 2.77778E-7 -4.14758E-6 L -0.09462 0.33935 " pathEditMode="relative" rAng="0" ptsTypes="AA">
                                      <p:cBhvr>
                                        <p:cTn id="68" dur="3500" fill="hold"/>
                                        <p:tgtEl>
                                          <p:spTgt spid="28"/>
                                        </p:tgtEl>
                                        <p:attrNameLst>
                                          <p:attrName>ppt_x</p:attrName>
                                          <p:attrName>ppt_y</p:attrName>
                                        </p:attrNameLst>
                                      </p:cBhvr>
                                      <p:rCtr x="-4740" y="16956"/>
                                    </p:animMotion>
                                  </p:childTnLst>
                                </p:cTn>
                              </p:par>
                              <p:par>
                                <p:cTn id="69" presetID="42" presetClass="path" presetSubtype="0" accel="50000" decel="50000" fill="hold" grpId="0" nodeType="withEffect">
                                  <p:stCondLst>
                                    <p:cond delay="750"/>
                                  </p:stCondLst>
                                  <p:childTnLst>
                                    <p:animMotion origin="layout" path="M 1.94444E-6 -2.11427E-6 L -0.09375 0.22762 " pathEditMode="relative" rAng="0" ptsTypes="AA">
                                      <p:cBhvr>
                                        <p:cTn id="70" dur="3500" fill="hold"/>
                                        <p:tgtEl>
                                          <p:spTgt spid="19"/>
                                        </p:tgtEl>
                                        <p:attrNameLst>
                                          <p:attrName>ppt_x</p:attrName>
                                          <p:attrName>ppt_y</p:attrName>
                                        </p:attrNameLst>
                                      </p:cBhvr>
                                      <p:rCtr x="-4688" y="11381"/>
                                    </p:animMotion>
                                  </p:childTnLst>
                                </p:cTn>
                              </p:par>
                              <p:par>
                                <p:cTn id="71" presetID="42" presetClass="path" presetSubtype="0" accel="50000" decel="50000" fill="hold" grpId="0" nodeType="withEffect">
                                  <p:stCondLst>
                                    <p:cond delay="750"/>
                                  </p:stCondLst>
                                  <p:childTnLst>
                                    <p:animMotion origin="layout" path="M 4.44444E-6 -1.28614E-6 L -0.25469 0.41291 " pathEditMode="relative" rAng="0" ptsTypes="AA">
                                      <p:cBhvr>
                                        <p:cTn id="72" dur="3500" fill="hold"/>
                                        <p:tgtEl>
                                          <p:spTgt spid="17"/>
                                        </p:tgtEl>
                                        <p:attrNameLst>
                                          <p:attrName>ppt_x</p:attrName>
                                          <p:attrName>ppt_y</p:attrName>
                                        </p:attrNameLst>
                                      </p:cBhvr>
                                      <p:rCtr x="-12743" y="20634"/>
                                    </p:animMotion>
                                  </p:childTnLst>
                                </p:cTn>
                              </p:par>
                              <p:par>
                                <p:cTn id="73" presetID="42" presetClass="path" presetSubtype="0" accel="50000" decel="50000" fill="hold" grpId="0" nodeType="withEffect">
                                  <p:stCondLst>
                                    <p:cond delay="750"/>
                                  </p:stCondLst>
                                  <p:childTnLst>
                                    <p:animMotion origin="layout" path="M 1.66667E-6 3.35647E-6 L -0.45729 0.22507 " pathEditMode="relative" rAng="0" ptsTypes="AA">
                                      <p:cBhvr>
                                        <p:cTn id="74" dur="3500" fill="hold"/>
                                        <p:tgtEl>
                                          <p:spTgt spid="20"/>
                                        </p:tgtEl>
                                        <p:attrNameLst>
                                          <p:attrName>ppt_x</p:attrName>
                                          <p:attrName>ppt_y</p:attrName>
                                        </p:attrNameLst>
                                      </p:cBhvr>
                                      <p:rCtr x="-22865" y="11242"/>
                                    </p:animMotion>
                                  </p:childTnLst>
                                </p:cTn>
                              </p:par>
                              <p:par>
                                <p:cTn id="75" presetID="42" presetClass="path" presetSubtype="0" accel="50000" decel="50000" fill="hold" grpId="0" nodeType="withEffect">
                                  <p:stCondLst>
                                    <p:cond delay="750"/>
                                  </p:stCondLst>
                                  <p:childTnLst>
                                    <p:animMotion origin="layout" path="M -3.61111E-6 3.92783E-6 L -0.23593 0.23918 " pathEditMode="relative" rAng="0" ptsTypes="AA">
                                      <p:cBhvr>
                                        <p:cTn id="76" dur="3500" fill="hold"/>
                                        <p:tgtEl>
                                          <p:spTgt spid="18"/>
                                        </p:tgtEl>
                                        <p:attrNameLst>
                                          <p:attrName>ppt_x</p:attrName>
                                          <p:attrName>ppt_y</p:attrName>
                                        </p:attrNameLst>
                                      </p:cBhvr>
                                      <p:rCtr x="-11806" y="11959"/>
                                    </p:animMotion>
                                  </p:childTnLst>
                                </p:cTn>
                              </p:par>
                              <p:par>
                                <p:cTn id="77" presetID="42" presetClass="path" presetSubtype="0" accel="50000" decel="50000" fill="hold" grpId="0" nodeType="withEffect">
                                  <p:stCondLst>
                                    <p:cond delay="750"/>
                                  </p:stCondLst>
                                  <p:childTnLst>
                                    <p:animMotion origin="layout" path="M 3.88889E-6 2.6457E-6 L 0.03923 0.22294 " pathEditMode="relative" rAng="0" ptsTypes="AA">
                                      <p:cBhvr>
                                        <p:cTn id="78" dur="3500" fill="hold"/>
                                        <p:tgtEl>
                                          <p:spTgt spid="12"/>
                                        </p:tgtEl>
                                        <p:attrNameLst>
                                          <p:attrName>ppt_x</p:attrName>
                                          <p:attrName>ppt_y</p:attrName>
                                        </p:attrNameLst>
                                      </p:cBhvr>
                                      <p:rCtr x="1962" y="11147"/>
                                    </p:animMotion>
                                  </p:childTnLst>
                                </p:cTn>
                              </p:par>
                              <p:par>
                                <p:cTn id="79" presetID="42" presetClass="path" presetSubtype="0" accel="50000" decel="50000" fill="hold" grpId="0" nodeType="withEffect">
                                  <p:stCondLst>
                                    <p:cond delay="750"/>
                                  </p:stCondLst>
                                  <p:childTnLst>
                                    <p:animMotion origin="layout" path="M -1.38889E-6 -4.14758E-6 L 0.03681 0.3301 " pathEditMode="relative" rAng="0" ptsTypes="AA">
                                      <p:cBhvr>
                                        <p:cTn id="80" dur="3500" fill="hold"/>
                                        <p:tgtEl>
                                          <p:spTgt spid="11"/>
                                        </p:tgtEl>
                                        <p:attrNameLst>
                                          <p:attrName>ppt_x</p:attrName>
                                          <p:attrName>ppt_y</p:attrName>
                                        </p:attrNameLst>
                                      </p:cBhvr>
                                      <p:rCtr x="1840" y="16493"/>
                                    </p:animMotion>
                                  </p:childTnLst>
                                </p:cTn>
                              </p:par>
                              <p:par>
                                <p:cTn id="81" presetID="42" presetClass="path" presetSubtype="0" accel="50000" decel="50000" fill="hold" grpId="0" nodeType="withEffect">
                                  <p:stCondLst>
                                    <p:cond delay="750"/>
                                  </p:stCondLst>
                                  <p:childTnLst>
                                    <p:animMotion origin="layout" path="M 3.88889E-6 3.13599E-6 L 0.05677 0.41281 " pathEditMode="relative" rAng="0" ptsTypes="AA">
                                      <p:cBhvr>
                                        <p:cTn id="82" dur="3500" fill="hold"/>
                                        <p:tgtEl>
                                          <p:spTgt spid="10"/>
                                        </p:tgtEl>
                                        <p:attrNameLst>
                                          <p:attrName>ppt_x</p:attrName>
                                          <p:attrName>ppt_y</p:attrName>
                                        </p:attrNameLst>
                                      </p:cBhvr>
                                      <p:rCtr x="2830" y="20629"/>
                                    </p:animMotion>
                                  </p:childTnLst>
                                </p:cTn>
                              </p:par>
                              <p:par>
                                <p:cTn id="83" presetID="42" presetClass="path" presetSubtype="0" accel="50000" decel="50000" fill="hold" grpId="0" nodeType="withEffect">
                                  <p:stCondLst>
                                    <p:cond delay="750"/>
                                  </p:stCondLst>
                                  <p:childTnLst>
                                    <p:animMotion origin="layout" path="M 3.05556E-6 9.39163E-7 L -0.28542 0.31922 " pathEditMode="relative" rAng="0" ptsTypes="AA">
                                      <p:cBhvr>
                                        <p:cTn id="84" dur="3500" fill="hold"/>
                                        <p:tgtEl>
                                          <p:spTgt spid="26"/>
                                        </p:tgtEl>
                                        <p:attrNameLst>
                                          <p:attrName>ppt_x</p:attrName>
                                          <p:attrName>ppt_y</p:attrName>
                                        </p:attrNameLst>
                                      </p:cBhvr>
                                      <p:rCtr x="-14271" y="15961"/>
                                    </p:animMotion>
                                  </p:childTnLst>
                                </p:cTn>
                              </p:par>
                              <p:par>
                                <p:cTn id="85" presetID="42" presetClass="path" presetSubtype="0" accel="50000" decel="50000" fill="hold" grpId="0" nodeType="withEffect">
                                  <p:stCondLst>
                                    <p:cond delay="750"/>
                                  </p:stCondLst>
                                  <p:childTnLst>
                                    <p:animMotion origin="layout" path="M -2.77778E-7 5.55042E-7 L -0.39375 0.3284 " pathEditMode="relative" rAng="0" ptsTypes="AA">
                                      <p:cBhvr>
                                        <p:cTn id="86" dur="3500" fill="hold"/>
                                        <p:tgtEl>
                                          <p:spTgt spid="25"/>
                                        </p:tgtEl>
                                        <p:attrNameLst>
                                          <p:attrName>ppt_x</p:attrName>
                                          <p:attrName>ppt_y</p:attrName>
                                        </p:attrNameLst>
                                      </p:cBhvr>
                                      <p:rCtr x="-19688" y="16420"/>
                                    </p:animMotion>
                                  </p:childTnLst>
                                </p:cTn>
                              </p:par>
                              <p:par>
                                <p:cTn id="87" presetID="42" presetClass="path" presetSubtype="0" accel="50000" decel="50000" fill="hold" grpId="0" nodeType="withEffect">
                                  <p:stCondLst>
                                    <p:cond delay="750"/>
                                  </p:stCondLst>
                                  <p:childTnLst>
                                    <p:animMotion origin="layout" path="M -2.77778E-6 -1.28614E-6 L -0.40156 0.42216 " pathEditMode="relative" rAng="0" ptsTypes="AA">
                                      <p:cBhvr>
                                        <p:cTn id="88" dur="3500" fill="hold"/>
                                        <p:tgtEl>
                                          <p:spTgt spid="24"/>
                                        </p:tgtEl>
                                        <p:attrNameLst>
                                          <p:attrName>ppt_x</p:attrName>
                                          <p:attrName>ppt_y</p:attrName>
                                        </p:attrNameLst>
                                      </p:cBhvr>
                                      <p:rCtr x="-20087" y="21096"/>
                                    </p:animMotion>
                                  </p:childTnLst>
                                </p:cTn>
                              </p:par>
                              <p:par>
                                <p:cTn id="89" presetID="42" presetClass="path" presetSubtype="0" accel="50000" decel="50000" fill="hold" grpId="0" nodeType="withEffect">
                                  <p:stCondLst>
                                    <p:cond delay="750"/>
                                  </p:stCondLst>
                                  <p:childTnLst>
                                    <p:animMotion origin="layout" path="M 1.11111E-6 3.60861E-6 L -0.46441 0.39324 " pathEditMode="relative" rAng="0" ptsTypes="AA">
                                      <p:cBhvr>
                                        <p:cTn id="90" dur="3500" fill="hold"/>
                                        <p:tgtEl>
                                          <p:spTgt spid="22"/>
                                        </p:tgtEl>
                                        <p:attrNameLst>
                                          <p:attrName>ppt_x</p:attrName>
                                          <p:attrName>ppt_y</p:attrName>
                                        </p:attrNameLst>
                                      </p:cBhvr>
                                      <p:rCtr x="-23229" y="19662"/>
                                    </p:animMotion>
                                  </p:childTnLst>
                                </p:cTn>
                              </p:par>
                              <p:par>
                                <p:cTn id="91" presetID="42" presetClass="path" presetSubtype="0" accel="50000" decel="50000" fill="hold" grpId="0" nodeType="withEffect">
                                  <p:stCondLst>
                                    <p:cond delay="750"/>
                                  </p:stCondLst>
                                  <p:childTnLst>
                                    <p:animMotion origin="layout" path="M 3.05556E-6 -1.15892E-6 L -0.39167 0.25931 " pathEditMode="relative" rAng="0" ptsTypes="AA">
                                      <p:cBhvr>
                                        <p:cTn id="92" dur="3500" fill="hold"/>
                                        <p:tgtEl>
                                          <p:spTgt spid="21"/>
                                        </p:tgtEl>
                                        <p:attrNameLst>
                                          <p:attrName>ppt_x</p:attrName>
                                          <p:attrName>ppt_y</p:attrName>
                                        </p:attrNameLst>
                                      </p:cBhvr>
                                      <p:rCtr x="-19583" y="12954"/>
                                    </p:animMotion>
                                  </p:childTnLst>
                                </p:cTn>
                              </p:par>
                              <p:par>
                                <p:cTn id="93" presetID="42" presetClass="path" presetSubtype="0" accel="50000" decel="50000" fill="hold" grpId="0" nodeType="withEffect">
                                  <p:stCondLst>
                                    <p:cond delay="750"/>
                                  </p:stCondLst>
                                  <p:childTnLst>
                                    <p:animMotion origin="layout" path="M 1.66667E-6 4.70507E-6 L -0.43837 0.28961 " pathEditMode="relative" rAng="0" ptsTypes="AA">
                                      <p:cBhvr>
                                        <p:cTn id="94" dur="3500" fill="hold"/>
                                        <p:tgtEl>
                                          <p:spTgt spid="23"/>
                                        </p:tgtEl>
                                        <p:attrNameLst>
                                          <p:attrName>ppt_x</p:attrName>
                                          <p:attrName>ppt_y</p:attrName>
                                        </p:attrNameLst>
                                      </p:cBhvr>
                                      <p:rCtr x="-21927" y="14481"/>
                                    </p:animMotion>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0.23386 0.01156 L -0.30052 -0.18848 " pathEditMode="relative" rAng="0" ptsTypes="AA">
                                      <p:cBhvr>
                                        <p:cTn id="98" dur="2000" fill="hold"/>
                                        <p:tgtEl>
                                          <p:spTgt spid="8"/>
                                        </p:tgtEl>
                                        <p:attrNameLst>
                                          <p:attrName>ppt_x</p:attrName>
                                          <p:attrName>ppt_y</p:attrName>
                                        </p:attrNameLst>
                                      </p:cBhvr>
                                      <p:rCtr x="-3333" y="-10014"/>
                                    </p:animMotion>
                                  </p:childTnLst>
                                </p:cTn>
                              </p:par>
                              <p:par>
                                <p:cTn id="99" presetID="42" presetClass="path" presetSubtype="0" accel="50000" decel="50000" fill="hold" grpId="0" nodeType="withEffect">
                                  <p:stCondLst>
                                    <p:cond delay="0"/>
                                  </p:stCondLst>
                                  <p:childTnLst>
                                    <p:animMotion origin="layout" path="M -0.05105 0.16697 L -0.10105 0.14477 " pathEditMode="relative" rAng="0" ptsTypes="AA">
                                      <p:cBhvr>
                                        <p:cTn id="100" dur="2000" fill="hold"/>
                                        <p:tgtEl>
                                          <p:spTgt spid="9"/>
                                        </p:tgtEl>
                                        <p:attrNameLst>
                                          <p:attrName>ppt_x</p:attrName>
                                          <p:attrName>ppt_y</p:attrName>
                                        </p:attrNameLst>
                                      </p:cBhvr>
                                      <p:rCtr x="-2500" y="-1110"/>
                                    </p:animMotion>
                                  </p:childTnLst>
                                </p:cTn>
                              </p:par>
                              <p:par>
                                <p:cTn id="101" presetID="42" presetClass="path" presetSubtype="0" accel="50000" decel="50000" fill="hold" grpId="1" nodeType="withEffect">
                                  <p:stCondLst>
                                    <p:cond delay="0"/>
                                  </p:stCondLst>
                                  <p:childTnLst>
                                    <p:animMotion origin="layout" path="M -0.1901 0.07979 L -0.13177 -0.13113 " pathEditMode="relative" rAng="0" ptsTypes="AA">
                                      <p:cBhvr>
                                        <p:cTn id="102" dur="2000" fill="hold"/>
                                        <p:tgtEl>
                                          <p:spTgt spid="36"/>
                                        </p:tgtEl>
                                        <p:attrNameLst>
                                          <p:attrName>ppt_x</p:attrName>
                                          <p:attrName>ppt_y</p:attrName>
                                        </p:attrNameLst>
                                      </p:cBhvr>
                                      <p:rCtr x="2917" y="-10546"/>
                                    </p:animMotion>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up)">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animBg="1"/>
      <p:bldP spid="31" grpId="1" animBg="1"/>
      <p:bldP spid="32" grpId="0"/>
      <p:bldP spid="32" grpId="1"/>
      <p:bldP spid="37" grpId="0" animBg="1"/>
      <p:bldP spid="40" grpId="0"/>
      <p:bldP spid="40" grpId="1"/>
      <p:bldP spid="41" grpId="0" animBg="1"/>
      <p:bldP spid="36" grpId="0"/>
      <p:bldP spid="36"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Fight Procedures</a:t>
            </a:r>
            <a:endParaRPr lang="en-US" dirty="0"/>
          </a:p>
        </p:txBody>
      </p:sp>
      <p:sp>
        <p:nvSpPr>
          <p:cNvPr id="5" name="Text Placeholder 4"/>
          <p:cNvSpPr>
            <a:spLocks noGrp="1"/>
          </p:cNvSpPr>
          <p:nvPr>
            <p:ph type="body" idx="1"/>
          </p:nvPr>
        </p:nvSpPr>
        <p:spPr/>
        <p:txBody>
          <a:bodyPr/>
          <a:lstStyle/>
          <a:p>
            <a:r>
              <a:rPr lang="en-US" dirty="0"/>
              <a:t>w</a:t>
            </a:r>
            <a:r>
              <a:rPr lang="en-US" dirty="0" smtClean="0"/>
              <a:t>hat to do when players start swinging</a:t>
            </a:r>
            <a:endParaRPr lang="en-US" dirty="0"/>
          </a:p>
        </p:txBody>
      </p:sp>
    </p:spTree>
    <p:extLst>
      <p:ext uri="{BB962C8B-B14F-4D97-AF65-F5344CB8AC3E}">
        <p14:creationId xmlns:p14="http://schemas.microsoft.com/office/powerpoint/2010/main" val="4782968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Fight Procedures</a:t>
            </a:r>
            <a:endParaRPr lang="en-US" dirty="0"/>
          </a:p>
        </p:txBody>
      </p:sp>
      <p:sp>
        <p:nvSpPr>
          <p:cNvPr id="6" name="Content Placeholder 5"/>
          <p:cNvSpPr>
            <a:spLocks noGrp="1"/>
          </p:cNvSpPr>
          <p:nvPr>
            <p:ph sz="half" idx="2"/>
          </p:nvPr>
        </p:nvSpPr>
        <p:spPr/>
        <p:txBody>
          <a:bodyPr/>
          <a:lstStyle/>
          <a:p>
            <a:r>
              <a:rPr lang="en-US" dirty="0" smtClean="0"/>
              <a:t>Get big and loud to freeze the benches</a:t>
            </a:r>
          </a:p>
          <a:p>
            <a:r>
              <a:rPr lang="en-US" dirty="0" smtClean="0"/>
              <a:t>Do not rush to restart play after a fight</a:t>
            </a:r>
          </a:p>
          <a:p>
            <a:r>
              <a:rPr lang="en-US" dirty="0" smtClean="0"/>
              <a:t>Try your best to get the numbers of everyone involved</a:t>
            </a:r>
          </a:p>
        </p:txBody>
      </p:sp>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95" b="295"/>
          <a:stretch>
            <a:fillRect/>
          </a:stretch>
        </p:blipFill>
        <p:spPr>
          <a:prstGeom prst="roundRect">
            <a:avLst>
              <a:gd name="adj" fmla="val 16667"/>
            </a:avLst>
          </a:prstGeom>
          <a:ln>
            <a:noFill/>
          </a:ln>
          <a:effectLst>
            <a:glow rad="101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01659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Procedures</a:t>
            </a:r>
            <a:endParaRPr lang="en-US" dirty="0"/>
          </a:p>
        </p:txBody>
      </p:sp>
      <p:sp>
        <p:nvSpPr>
          <p:cNvPr id="8" name="TextBox 7"/>
          <p:cNvSpPr txBox="1"/>
          <p:nvPr/>
        </p:nvSpPr>
        <p:spPr>
          <a:xfrm>
            <a:off x="3166583" y="4308824"/>
            <a:ext cx="3370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
        <p:nvSpPr>
          <p:cNvPr id="9" name="TextBox 8"/>
          <p:cNvSpPr txBox="1"/>
          <p:nvPr/>
        </p:nvSpPr>
        <p:spPr>
          <a:xfrm>
            <a:off x="2667131" y="2656647"/>
            <a:ext cx="354183"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FF0000"/>
                </a:solidFill>
                <a:effectLst>
                  <a:outerShdw blurRad="76200" dist="50800" dir="5400000" algn="tl" rotWithShape="0">
                    <a:srgbClr val="000000">
                      <a:alpha val="65000"/>
                    </a:srgbClr>
                  </a:outerShdw>
                </a:effectLst>
              </a:rPr>
              <a:t>X</a:t>
            </a:r>
          </a:p>
        </p:txBody>
      </p:sp>
      <p:sp>
        <p:nvSpPr>
          <p:cNvPr id="10" name="TextBox 9"/>
          <p:cNvSpPr txBox="1"/>
          <p:nvPr/>
        </p:nvSpPr>
        <p:spPr>
          <a:xfrm>
            <a:off x="2889464" y="2752497"/>
            <a:ext cx="39946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O</a:t>
            </a:r>
            <a:endParaRPr lang="en-US" sz="2400" b="1" spc="50" dirty="0">
              <a:ln w="11430"/>
              <a:solidFill>
                <a:srgbClr val="0070C0"/>
              </a:solidFill>
              <a:effectLst>
                <a:outerShdw blurRad="76200" dist="50800" dir="5400000" algn="tl" rotWithShape="0">
                  <a:srgbClr val="000000">
                    <a:alpha val="65000"/>
                  </a:srgbClr>
                </a:outerShdw>
              </a:effectLst>
            </a:endParaRPr>
          </a:p>
        </p:txBody>
      </p:sp>
      <p:grpSp>
        <p:nvGrpSpPr>
          <p:cNvPr id="11" name="Group 10"/>
          <p:cNvGrpSpPr/>
          <p:nvPr/>
        </p:nvGrpSpPr>
        <p:grpSpPr>
          <a:xfrm>
            <a:off x="2720841" y="2073362"/>
            <a:ext cx="1152376" cy="852413"/>
            <a:chOff x="2475533" y="2073362"/>
            <a:chExt cx="1152376" cy="852413"/>
          </a:xfrm>
          <a:effectLst>
            <a:outerShdw blurRad="50800" dist="38100" dir="2700000" algn="tl" rotWithShape="0">
              <a:prstClr val="black">
                <a:alpha val="40000"/>
              </a:prstClr>
            </a:outerShdw>
          </a:effectLst>
        </p:grpSpPr>
        <p:sp>
          <p:nvSpPr>
            <p:cNvPr id="12" name="Explosion 2 11"/>
            <p:cNvSpPr/>
            <p:nvPr/>
          </p:nvSpPr>
          <p:spPr>
            <a:xfrm rot="480000" flipH="1">
              <a:off x="2475533" y="2073362"/>
              <a:ext cx="1152376" cy="852413"/>
            </a:xfrm>
            <a:prstGeom prst="irregularSeal2">
              <a:avLst/>
            </a:prstGeom>
            <a:scene3d>
              <a:camera prst="orthographicFront"/>
              <a:lightRig rig="threePt" dir="t"/>
            </a:scene3d>
            <a:sp3d>
              <a:bevelT w="139700" prst="cross"/>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TextBox 12"/>
            <p:cNvSpPr txBox="1"/>
            <p:nvPr/>
          </p:nvSpPr>
          <p:spPr>
            <a:xfrm>
              <a:off x="2751804" y="2314902"/>
              <a:ext cx="775855" cy="369332"/>
            </a:xfrm>
            <a:prstGeom prst="rect">
              <a:avLst/>
            </a:prstGeom>
            <a:noFill/>
            <a:scene3d>
              <a:camera prst="orthographicFront"/>
              <a:lightRig rig="threePt" dir="t"/>
            </a:scene3d>
            <a:sp3d>
              <a:bevelT w="139700" prst="cross"/>
            </a:sp3d>
          </p:spPr>
          <p:txBody>
            <a:bodyPr wrap="square" rtlCol="0">
              <a:spAutoFit/>
            </a:bodyPr>
            <a:lstStyle/>
            <a:p>
              <a:r>
                <a:rPr lang="en-US" dirty="0" smtClean="0">
                  <a:effectLst>
                    <a:outerShdw blurRad="50800" dist="38100" dir="2700000" algn="tl" rotWithShape="0">
                      <a:prstClr val="black">
                        <a:alpha val="40000"/>
                      </a:prstClr>
                    </a:outerShdw>
                  </a:effectLst>
                </a:rPr>
                <a:t>Fight!</a:t>
              </a:r>
              <a:endParaRPr lang="en-US" dirty="0">
                <a:effectLst>
                  <a:outerShdw blurRad="50800" dist="38100" dir="2700000" algn="tl" rotWithShape="0">
                    <a:prstClr val="black">
                      <a:alpha val="40000"/>
                    </a:prstClr>
                  </a:outerShdw>
                </a:effectLst>
              </a:endParaRPr>
            </a:p>
          </p:txBody>
        </p:sp>
      </p:grpSp>
      <p:grpSp>
        <p:nvGrpSpPr>
          <p:cNvPr id="3" name="Group 2"/>
          <p:cNvGrpSpPr/>
          <p:nvPr/>
        </p:nvGrpSpPr>
        <p:grpSpPr>
          <a:xfrm>
            <a:off x="3420350" y="4203167"/>
            <a:ext cx="885428" cy="567117"/>
            <a:chOff x="3420350" y="4203167"/>
            <a:chExt cx="885428" cy="567117"/>
          </a:xfrm>
        </p:grpSpPr>
        <p:sp>
          <p:nvSpPr>
            <p:cNvPr id="15" name="Oval Callout 14"/>
            <p:cNvSpPr/>
            <p:nvPr/>
          </p:nvSpPr>
          <p:spPr>
            <a:xfrm rot="840000">
              <a:off x="3420350" y="4203167"/>
              <a:ext cx="831273" cy="567117"/>
            </a:xfrm>
            <a:prstGeom prst="wedgeEllipseCallout">
              <a:avLst/>
            </a:prstGeom>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3429000" y="4340423"/>
              <a:ext cx="876778" cy="307777"/>
            </a:xfrm>
            <a:prstGeom prst="rect">
              <a:avLst/>
            </a:prstGeom>
            <a:noFill/>
          </p:spPr>
          <p:txBody>
            <a:bodyPr wrap="square" rtlCol="0">
              <a:spAutoFit/>
            </a:bodyPr>
            <a:lstStyle/>
            <a:p>
              <a:r>
                <a:rPr lang="en-US" sz="1400" b="1" dirty="0" smtClean="0"/>
                <a:t>FREEZE!</a:t>
              </a:r>
              <a:endParaRPr lang="en-US" sz="1400" b="1" dirty="0"/>
            </a:p>
          </p:txBody>
        </p:sp>
      </p:grpSp>
      <p:cxnSp>
        <p:nvCxnSpPr>
          <p:cNvPr id="17" name="Straight Connector 16"/>
          <p:cNvCxnSpPr/>
          <p:nvPr/>
        </p:nvCxnSpPr>
        <p:spPr>
          <a:xfrm flipV="1">
            <a:off x="2421823" y="4731265"/>
            <a:ext cx="2191695" cy="67893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22047" y="2540061"/>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S</a:t>
            </a: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760000" flipH="1">
            <a:off x="2129977" y="2257468"/>
            <a:ext cx="649378" cy="45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760000" flipH="1">
            <a:off x="2374954" y="3428031"/>
            <a:ext cx="649378" cy="45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760000" flipH="1">
            <a:off x="3476756" y="2986165"/>
            <a:ext cx="649378" cy="45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flag-down.pn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607306" y="1970847"/>
            <a:ext cx="401019" cy="685800"/>
          </a:xfrm>
          <a:prstGeom prst="rect">
            <a:avLst/>
          </a:prstGeom>
          <a:effectLst>
            <a:outerShdw blurRad="76200" dist="12700" dir="8100000" sy="-23000" kx="800400" algn="br" rotWithShape="0">
              <a:prstClr val="black">
                <a:alpha val="20000"/>
              </a:prstClr>
            </a:outerShdw>
          </a:effectLst>
        </p:spPr>
      </p:pic>
      <p:sp>
        <p:nvSpPr>
          <p:cNvPr id="22" name="TextBox 21"/>
          <p:cNvSpPr txBox="1"/>
          <p:nvPr/>
        </p:nvSpPr>
        <p:spPr>
          <a:xfrm>
            <a:off x="1418654" y="4109590"/>
            <a:ext cx="32092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L</a:t>
            </a:r>
          </a:p>
        </p:txBody>
      </p:sp>
    </p:spTree>
    <p:extLst>
      <p:ext uri="{BB962C8B-B14F-4D97-AF65-F5344CB8AC3E}">
        <p14:creationId xmlns:p14="http://schemas.microsoft.com/office/powerpoint/2010/main" val="26060743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par>
                                <p:cTn id="19" presetID="47"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path" presetSubtype="0" accel="50000" decel="50000" fill="hold" grpId="0" nodeType="withEffect">
                                  <p:stCondLst>
                                    <p:cond delay="0"/>
                                  </p:stCondLst>
                                  <p:childTnLst>
                                    <p:animMotion origin="layout" path="M -3.33333E-6 4.81481E-6 L 0.06875 0.01828 " pathEditMode="relative" rAng="0" ptsTypes="AA">
                                      <p:cBhvr>
                                        <p:cTn id="25" dur="2000" fill="hold"/>
                                        <p:tgtEl>
                                          <p:spTgt spid="7"/>
                                        </p:tgtEl>
                                        <p:attrNameLst>
                                          <p:attrName>ppt_x</p:attrName>
                                          <p:attrName>ppt_y</p:attrName>
                                        </p:attrNameLst>
                                      </p:cBhvr>
                                      <p:rCtr x="3438" y="903"/>
                                    </p:animMotion>
                                  </p:childTnLst>
                                </p:cTn>
                              </p:par>
                              <p:par>
                                <p:cTn id="26" presetID="42" presetClass="path" presetSubtype="0" accel="50000" decel="50000" fill="hold" grpId="0" nodeType="withEffect">
                                  <p:stCondLst>
                                    <p:cond delay="0"/>
                                  </p:stCondLst>
                                  <p:childTnLst>
                                    <p:animMotion origin="layout" path="M -3.05556E-6 -4.92137E-6 L 0.08559 -0.05504 " pathEditMode="relative" rAng="0" ptsTypes="AA">
                                      <p:cBhvr>
                                        <p:cTn id="27" dur="2000" fill="hold"/>
                                        <p:tgtEl>
                                          <p:spTgt spid="22"/>
                                        </p:tgtEl>
                                        <p:attrNameLst>
                                          <p:attrName>ppt_x</p:attrName>
                                          <p:attrName>ppt_y</p:attrName>
                                        </p:attrNameLst>
                                      </p:cBhvr>
                                      <p:rCtr x="4271" y="-2752"/>
                                    </p:animMotion>
                                  </p:childTnLst>
                                </p:cTn>
                              </p:par>
                              <p:par>
                                <p:cTn id="28" presetID="42" presetClass="path" presetSubtype="0" accel="50000" decel="50000" fill="hold" grpId="0" nodeType="withEffect">
                                  <p:stCondLst>
                                    <p:cond delay="0"/>
                                  </p:stCondLst>
                                  <p:childTnLst>
                                    <p:animMotion origin="layout" path="M 5.55112E-17 2.01712E-6 L 0.01736 0.06407 " pathEditMode="relative" rAng="0" ptsTypes="AA">
                                      <p:cBhvr>
                                        <p:cTn id="29" dur="2000" fill="hold"/>
                                        <p:tgtEl>
                                          <p:spTgt spid="8"/>
                                        </p:tgtEl>
                                        <p:attrNameLst>
                                          <p:attrName>ppt_x</p:attrName>
                                          <p:attrName>ppt_y</p:attrName>
                                        </p:attrNameLst>
                                      </p:cBhvr>
                                      <p:rCtr x="868" y="3192"/>
                                    </p:animMotion>
                                  </p:childTnLst>
                                </p:cTn>
                              </p:par>
                            </p:childTnLst>
                          </p:cTn>
                        </p:par>
                      </p:childTnLst>
                    </p:cTn>
                  </p:par>
                  <p:par>
                    <p:cTn id="30" fill="hold">
                      <p:stCondLst>
                        <p:cond delay="indefinite"/>
                      </p:stCondLst>
                      <p:childTnLst>
                        <p:par>
                          <p:cTn id="31" fill="hold">
                            <p:stCondLst>
                              <p:cond delay="0"/>
                            </p:stCondLst>
                            <p:childTnLst>
                              <p:par>
                                <p:cTn id="32" presetID="37" presetClass="path" presetSubtype="0" accel="50000" decel="50000" fill="hold" grpId="1" nodeType="clickEffect">
                                  <p:stCondLst>
                                    <p:cond delay="0"/>
                                  </p:stCondLst>
                                  <p:childTnLst>
                                    <p:animMotion origin="layout" path="M 0.06875 0.01827 L 0.09098 0.06753 C 0.09566 0.07886 0.10278 0.08488 0.11007 0.08488 C 0.11841 0.08488 0.125 0.07886 0.12969 0.06753 L 0.15209 0.01827 " pathEditMode="relative" rAng="0" ptsTypes="FffFF">
                                      <p:cBhvr>
                                        <p:cTn id="33" dur="2000" fill="hold"/>
                                        <p:tgtEl>
                                          <p:spTgt spid="7"/>
                                        </p:tgtEl>
                                        <p:attrNameLst>
                                          <p:attrName>ppt_x</p:attrName>
                                          <p:attrName>ppt_y</p:attrName>
                                        </p:attrNameLst>
                                      </p:cBhvr>
                                      <p:rCtr x="4167" y="3330"/>
                                    </p:animMotion>
                                  </p:childTnLst>
                                </p:cTn>
                              </p:par>
                              <p:par>
                                <p:cTn id="34" presetID="35" presetClass="path" presetSubtype="0" accel="50000" decel="50000" fill="hold" grpId="1" nodeType="withEffect">
                                  <p:stCondLst>
                                    <p:cond delay="0"/>
                                  </p:stCondLst>
                                  <p:childTnLst>
                                    <p:animMotion origin="layout" path="M 0.08559 -0.05504 L 0.03559 -0.15494 " pathEditMode="relative" rAng="0" ptsTypes="AA">
                                      <p:cBhvr>
                                        <p:cTn id="35" dur="2000" fill="hold"/>
                                        <p:tgtEl>
                                          <p:spTgt spid="22"/>
                                        </p:tgtEl>
                                        <p:attrNameLst>
                                          <p:attrName>ppt_x</p:attrName>
                                          <p:attrName>ppt_y</p:attrName>
                                        </p:attrNameLst>
                                      </p:cBhvr>
                                      <p:rCtr x="-2500" y="-4995"/>
                                    </p:animMotion>
                                  </p:childTnLst>
                                </p:cTn>
                              </p:par>
                              <p:par>
                                <p:cTn id="36" presetID="3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style.rotation</p:attrName>
                                        </p:attrNameLst>
                                      </p:cBhvr>
                                      <p:tavLst>
                                        <p:tav tm="0">
                                          <p:val>
                                            <p:fltVal val="90"/>
                                          </p:val>
                                        </p:tav>
                                        <p:tav tm="100000">
                                          <p:val>
                                            <p:fltVal val="0"/>
                                          </p:val>
                                        </p:tav>
                                      </p:tavLst>
                                    </p:anim>
                                    <p:animEffect transition="in" filter="fade">
                                      <p:cBhvr>
                                        <p:cTn id="41" dur="10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2000"/>
                            </p:stCondLst>
                            <p:childTnLst>
                              <p:par>
                                <p:cTn id="49" presetID="37" presetClass="path" presetSubtype="0" accel="50000" decel="50000" fill="hold" grpId="2" nodeType="afterEffect">
                                  <p:stCondLst>
                                    <p:cond delay="1000"/>
                                  </p:stCondLst>
                                  <p:childTnLst>
                                    <p:animMotion origin="layout" path="M 0.06875 0.01827 L 0.0908 0.06753 C 0.09549 0.07863 0.10243 0.08488 0.10973 0.08488 C 0.11823 0.08488 0.12483 0.07863 0.12952 0.06753 L 0.15209 0.01827 " pathEditMode="relative" rAng="0" ptsTypes="FffFF">
                                      <p:cBhvr>
                                        <p:cTn id="50" dur="2000" spd="-100000" fill="hold"/>
                                        <p:tgtEl>
                                          <p:spTgt spid="7"/>
                                        </p:tgtEl>
                                        <p:attrNameLst>
                                          <p:attrName>ppt_x</p:attrName>
                                          <p:attrName>ppt_y</p:attrName>
                                        </p:attrNameLst>
                                      </p:cBhvr>
                                      <p:rCtr x="4167" y="3330"/>
                                    </p:animMotion>
                                  </p:childTnLst>
                                </p:cTn>
                              </p:par>
                              <p:par>
                                <p:cTn id="51" presetID="63" presetClass="path" presetSubtype="0" accel="50000" decel="50000" fill="hold" grpId="2" nodeType="withEffect">
                                  <p:stCondLst>
                                    <p:cond delay="0"/>
                                  </p:stCondLst>
                                  <p:childTnLst>
                                    <p:animMotion origin="layout" path="M 0.03559 -0.15494 L 0.18559 -0.08834 " pathEditMode="relative" rAng="0" ptsTypes="AA">
                                      <p:cBhvr>
                                        <p:cTn id="52" dur="2000" fill="hold"/>
                                        <p:tgtEl>
                                          <p:spTgt spid="22"/>
                                        </p:tgtEl>
                                        <p:attrNameLst>
                                          <p:attrName>ppt_x</p:attrName>
                                          <p:attrName>ppt_y</p:attrName>
                                        </p:attrNameLst>
                                      </p:cBhvr>
                                      <p:rCtr x="7500" y="3330"/>
                                    </p:animMotion>
                                  </p:childTnLst>
                                </p:cTn>
                              </p:par>
                              <p:par>
                                <p:cTn id="53" presetID="3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7" grpId="1"/>
      <p:bldP spid="7" grpId="2"/>
      <p:bldP spid="22" grpId="0"/>
      <p:bldP spid="22" grpId="1"/>
      <p:bldP spid="22" grpId="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sz="quarter" idx="10"/>
          </p:nvPr>
        </p:nvSpPr>
        <p:spPr/>
        <p:txBody>
          <a:bodyPr>
            <a:normAutofit/>
          </a:bodyPr>
          <a:lstStyle/>
          <a:p>
            <a:r>
              <a:rPr lang="en-US" dirty="0" smtClean="0"/>
              <a:t>Contact:</a:t>
            </a:r>
          </a:p>
          <a:p>
            <a:pPr lvl="1"/>
            <a:r>
              <a:rPr lang="en-US" dirty="0" smtClean="0"/>
              <a:t>Your </a:t>
            </a:r>
            <a:r>
              <a:rPr lang="en-US" dirty="0" smtClean="0"/>
              <a:t>LOA’s certified trainer</a:t>
            </a:r>
          </a:p>
          <a:p>
            <a:pPr lvl="1"/>
            <a:r>
              <a:rPr lang="en-US" dirty="0" smtClean="0"/>
              <a:t>USL Official’s Education staff at </a:t>
            </a:r>
            <a:r>
              <a:rPr lang="en-US" dirty="0" smtClean="0">
                <a:hlinkClick r:id="rId3"/>
              </a:rPr>
              <a:t>officials@uslacrosse.org</a:t>
            </a:r>
            <a:endParaRPr lang="en-US" dirty="0" smtClean="0"/>
          </a:p>
          <a:p>
            <a:endParaRPr lang="en-US" dirty="0"/>
          </a:p>
          <a:p>
            <a:pPr marL="0" indent="0" algn="ctr">
              <a:buNone/>
            </a:pPr>
            <a:r>
              <a:rPr lang="en-US" sz="3600" b="1" dirty="0">
                <a:solidFill>
                  <a:srgbClr val="FF0000"/>
                </a:solidFill>
                <a:effectLst>
                  <a:outerShdw blurRad="38100" dist="38100" dir="2700000" algn="tl">
                    <a:srgbClr val="000000">
                      <a:alpha val="43137"/>
                    </a:srgbClr>
                  </a:outerShdw>
                </a:effectLst>
              </a:rPr>
              <a:t>Thank you for viewing this presentation</a:t>
            </a:r>
          </a:p>
          <a:p>
            <a:pPr marL="0" indent="0" algn="ctr">
              <a:buNone/>
            </a:pPr>
            <a:r>
              <a:rPr lang="en-US" sz="3600" b="1" dirty="0">
                <a:solidFill>
                  <a:srgbClr val="FF0000"/>
                </a:solidFill>
                <a:effectLst>
                  <a:outerShdw blurRad="38100" dist="38100" dir="2700000" algn="tl">
                    <a:srgbClr val="000000">
                      <a:alpha val="43137"/>
                    </a:srgbClr>
                  </a:outerShdw>
                </a:effectLst>
              </a:rPr>
              <a:t>Good luck in your next game!</a:t>
            </a:r>
          </a:p>
          <a:p>
            <a:pPr marL="0" indent="0">
              <a:buNone/>
            </a:pPr>
            <a:endParaRPr lang="en-US" dirty="0"/>
          </a:p>
        </p:txBody>
      </p:sp>
    </p:spTree>
    <p:extLst>
      <p:ext uri="{BB962C8B-B14F-4D97-AF65-F5344CB8AC3E}">
        <p14:creationId xmlns:p14="http://schemas.microsoft.com/office/powerpoint/2010/main" val="32789359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anim calcmode="lin" valueType="num">
                                      <p:cBhvr>
                                        <p:cTn id="2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Coin Toss</a:t>
            </a:r>
            <a:endParaRPr lang="en-US" dirty="0"/>
          </a:p>
        </p:txBody>
      </p:sp>
      <p:sp>
        <p:nvSpPr>
          <p:cNvPr id="9" name="TextBox 8"/>
          <p:cNvSpPr txBox="1"/>
          <p:nvPr/>
        </p:nvSpPr>
        <p:spPr>
          <a:xfrm>
            <a:off x="3200400" y="4138074"/>
            <a:ext cx="38559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U</a:t>
            </a:r>
          </a:p>
        </p:txBody>
      </p:sp>
      <p:sp>
        <p:nvSpPr>
          <p:cNvPr id="10" name="TextBox 9"/>
          <p:cNvSpPr txBox="1"/>
          <p:nvPr/>
        </p:nvSpPr>
        <p:spPr>
          <a:xfrm>
            <a:off x="5562600" y="4499800"/>
            <a:ext cx="633507"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V V</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1" name="TextBox 10"/>
          <p:cNvSpPr txBox="1"/>
          <p:nvPr/>
        </p:nvSpPr>
        <p:spPr>
          <a:xfrm>
            <a:off x="2971800" y="4525879"/>
            <a:ext cx="93196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H H H</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4" name="TextBox 13"/>
          <p:cNvSpPr txBox="1"/>
          <p:nvPr/>
        </p:nvSpPr>
        <p:spPr>
          <a:xfrm rot="5400000">
            <a:off x="3592623" y="3413727"/>
            <a:ext cx="10839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H  </a:t>
            </a:r>
            <a:r>
              <a:rPr lang="en-US" sz="2400" b="1" spc="50" dirty="0" err="1" smtClean="0">
                <a:ln w="11430"/>
                <a:solidFill>
                  <a:srgbClr val="FF0000"/>
                </a:solidFill>
                <a:effectLst>
                  <a:outerShdw blurRad="76200" dist="50800" dir="5400000" algn="tl" rotWithShape="0">
                    <a:srgbClr val="000000">
                      <a:alpha val="65000"/>
                    </a:srgbClr>
                  </a:outerShdw>
                </a:effectLst>
              </a:rPr>
              <a:t>H</a:t>
            </a:r>
            <a:r>
              <a:rPr lang="en-US" sz="2400" b="1" spc="50" dirty="0" smtClean="0">
                <a:ln w="11430"/>
                <a:solidFill>
                  <a:srgbClr val="FF0000"/>
                </a:solidFill>
                <a:effectLst>
                  <a:outerShdw blurRad="76200" dist="50800" dir="5400000" algn="tl" rotWithShape="0">
                    <a:srgbClr val="000000">
                      <a:alpha val="65000"/>
                    </a:srgbClr>
                  </a:outerShdw>
                </a:effectLst>
              </a:rPr>
              <a:t>  </a:t>
            </a:r>
            <a:r>
              <a:rPr lang="en-US" sz="2400" b="1" spc="50" dirty="0" err="1" smtClean="0">
                <a:ln w="11430"/>
                <a:solidFill>
                  <a:srgbClr val="FF0000"/>
                </a:solidFill>
                <a:effectLst>
                  <a:outerShdw blurRad="76200" dist="50800" dir="5400000" algn="tl" rotWithShape="0">
                    <a:srgbClr val="000000">
                      <a:alpha val="65000"/>
                    </a:srgbClr>
                  </a:outerShdw>
                </a:effectLst>
              </a:rPr>
              <a:t>H</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5" name="TextBox 14"/>
          <p:cNvSpPr txBox="1"/>
          <p:nvPr/>
        </p:nvSpPr>
        <p:spPr>
          <a:xfrm rot="5400000">
            <a:off x="4628084" y="3365616"/>
            <a:ext cx="71045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V  </a:t>
            </a:r>
            <a:r>
              <a:rPr lang="en-US" sz="2400" b="1" spc="50" dirty="0" err="1" smtClean="0">
                <a:ln w="11430"/>
                <a:solidFill>
                  <a:srgbClr val="0070C0"/>
                </a:solidFill>
                <a:effectLst>
                  <a:outerShdw blurRad="76200" dist="50800" dir="5400000" algn="tl" rotWithShape="0">
                    <a:srgbClr val="000000">
                      <a:alpha val="65000"/>
                    </a:srgbClr>
                  </a:outerShdw>
                </a:effectLst>
              </a:rPr>
              <a:t>V</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7"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16</a:t>
            </a:r>
            <a:endParaRPr lang="en-US" sz="1600" b="1" dirty="0"/>
          </a:p>
        </p:txBody>
      </p:sp>
      <p:sp>
        <p:nvSpPr>
          <p:cNvPr id="19" name="Rounded Rectangle 18"/>
          <p:cNvSpPr/>
          <p:nvPr/>
        </p:nvSpPr>
        <p:spPr>
          <a:xfrm>
            <a:off x="-609600" y="5325414"/>
            <a:ext cx="3429000" cy="618186"/>
          </a:xfrm>
          <a:prstGeom prst="roundRect">
            <a:avLst/>
          </a:prstGeom>
          <a:solidFill>
            <a:schemeClr val="bg1">
              <a:lumMod val="75000"/>
              <a:alpha val="75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r"/>
            <a:r>
              <a:rPr lang="en-US" sz="1600" b="1" dirty="0" smtClean="0">
                <a:solidFill>
                  <a:schemeClr val="tx1"/>
                </a:solidFill>
              </a:rPr>
              <a:t>Speaking captains stand next</a:t>
            </a:r>
          </a:p>
          <a:p>
            <a:pPr algn="r"/>
            <a:r>
              <a:rPr lang="en-US" sz="1600" b="1" dirty="0">
                <a:solidFill>
                  <a:schemeClr val="tx1"/>
                </a:solidFill>
              </a:rPr>
              <a:t>t</a:t>
            </a:r>
            <a:r>
              <a:rPr lang="en-US" sz="1600" b="1" dirty="0" smtClean="0">
                <a:solidFill>
                  <a:schemeClr val="tx1"/>
                </a:solidFill>
              </a:rPr>
              <a:t>o Referee</a:t>
            </a:r>
            <a:endParaRPr lang="en-US" sz="1600" b="1" dirty="0">
              <a:solidFill>
                <a:schemeClr val="tx1"/>
              </a:solidFill>
            </a:endParaRPr>
          </a:p>
        </p:txBody>
      </p:sp>
      <p:sp>
        <p:nvSpPr>
          <p:cNvPr id="8" name="TextBox 7"/>
          <p:cNvSpPr txBox="1"/>
          <p:nvPr/>
        </p:nvSpPr>
        <p:spPr>
          <a:xfrm>
            <a:off x="3903766" y="3365617"/>
            <a:ext cx="35794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R</a:t>
            </a:r>
            <a:endParaRPr lang="en-US" sz="2400" b="1" spc="50" dirty="0">
              <a:ln w="11430"/>
              <a:effectLst>
                <a:outerShdw blurRad="76200" dist="50800" dir="5400000" algn="tl" rotWithShape="0">
                  <a:srgbClr val="000000">
                    <a:alpha val="65000"/>
                  </a:srgbClr>
                </a:outerShdw>
              </a:effectLst>
            </a:endParaRPr>
          </a:p>
        </p:txBody>
      </p:sp>
      <p:sp>
        <p:nvSpPr>
          <p:cNvPr id="16" name="TextBox 15"/>
          <p:cNvSpPr txBox="1"/>
          <p:nvPr/>
        </p:nvSpPr>
        <p:spPr>
          <a:xfrm>
            <a:off x="5638800" y="4186535"/>
            <a:ext cx="41210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dirty="0" smtClean="0">
                <a:ln w="11430"/>
                <a:effectLst>
                  <a:outerShdw blurRad="76200" dist="50800" dir="5400000" algn="tl" rotWithShape="0">
                    <a:srgbClr val="000000">
                      <a:alpha val="65000"/>
                    </a:srgbClr>
                  </a:outerShdw>
                </a:effectLst>
              </a:rPr>
              <a:t>FJ</a:t>
            </a:r>
            <a:endParaRPr lang="en-US" sz="2400" b="1" dirty="0">
              <a:ln w="11430"/>
              <a:effectLst>
                <a:outerShdw blurRad="76200" dist="50800" dir="5400000" algn="tl" rotWithShape="0">
                  <a:srgbClr val="000000">
                    <a:alpha val="65000"/>
                  </a:srgbClr>
                </a:outerShdw>
              </a:effectLst>
            </a:endParaRPr>
          </a:p>
        </p:txBody>
      </p:sp>
      <p:sp>
        <p:nvSpPr>
          <p:cNvPr id="18" name="TextBox 17"/>
          <p:cNvSpPr txBox="1"/>
          <p:nvPr/>
        </p:nvSpPr>
        <p:spPr>
          <a:xfrm>
            <a:off x="4419600" y="3733800"/>
            <a:ext cx="35794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R</a:t>
            </a:r>
            <a:endParaRPr lang="en-US" sz="2400" b="1" spc="50" dirty="0">
              <a:ln w="11430"/>
              <a:effectLst>
                <a:outerShdw blurRad="76200" dist="50800" dir="5400000" algn="tl" rotWithShape="0">
                  <a:srgbClr val="000000">
                    <a:alpha val="65000"/>
                  </a:srgbClr>
                </a:outerShdw>
              </a:effectLst>
            </a:endParaRPr>
          </a:p>
        </p:txBody>
      </p:sp>
      <p:sp>
        <p:nvSpPr>
          <p:cNvPr id="20" name="TextBox 19"/>
          <p:cNvSpPr txBox="1"/>
          <p:nvPr/>
        </p:nvSpPr>
        <p:spPr>
          <a:xfrm>
            <a:off x="4134598" y="2719752"/>
            <a:ext cx="39145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U</a:t>
            </a:r>
          </a:p>
        </p:txBody>
      </p:sp>
      <p:sp>
        <p:nvSpPr>
          <p:cNvPr id="21" name="TextBox 20"/>
          <p:cNvSpPr txBox="1"/>
          <p:nvPr/>
        </p:nvSpPr>
        <p:spPr>
          <a:xfrm>
            <a:off x="4572000" y="2743200"/>
            <a:ext cx="424925"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FJ</a:t>
            </a:r>
            <a:endParaRPr lang="en-US" sz="24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97289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3.81225E-6 2.26642E-6 L 0.18723 -0.13691 " pathEditMode="relative" rAng="0" ptsTypes="AA">
                                      <p:cBhvr>
                                        <p:cTn id="12" dur="2000" fill="hold"/>
                                        <p:tgtEl>
                                          <p:spTgt spid="9"/>
                                        </p:tgtEl>
                                        <p:attrNameLst>
                                          <p:attrName>ppt_x</p:attrName>
                                          <p:attrName>ppt_y</p:attrName>
                                        </p:attrNameLst>
                                      </p:cBhvr>
                                      <p:rCtr x="9353" y="-6846"/>
                                    </p:animMotion>
                                  </p:childTnLst>
                                </p:cTn>
                              </p:par>
                              <p:par>
                                <p:cTn id="13" presetID="42" presetClass="path" presetSubtype="0" accel="50000" decel="50000" fill="hold" grpId="0" nodeType="withEffect">
                                  <p:stCondLst>
                                    <p:cond delay="0"/>
                                  </p:stCondLst>
                                  <p:childTnLst>
                                    <p:animMotion origin="layout" path="M 1.94444E-6 3.03423E-6 L 0.12413 -0.22665 " pathEditMode="relative" rAng="0" ptsTypes="AA">
                                      <p:cBhvr>
                                        <p:cTn id="14" dur="2000" fill="hold"/>
                                        <p:tgtEl>
                                          <p:spTgt spid="11"/>
                                        </p:tgtEl>
                                        <p:attrNameLst>
                                          <p:attrName>ppt_x</p:attrName>
                                          <p:attrName>ppt_y</p:attrName>
                                        </p:attrNameLst>
                                      </p:cBhvr>
                                      <p:rCtr x="6198" y="-11332"/>
                                    </p:animMotion>
                                  </p:childTnLst>
                                </p:cTn>
                              </p:par>
                              <p:par>
                                <p:cTn id="15" presetID="42" presetClass="path" presetSubtype="0" accel="50000" decel="50000" fill="hold" grpId="0" nodeType="withEffect">
                                  <p:stCondLst>
                                    <p:cond delay="1000"/>
                                  </p:stCondLst>
                                  <p:childTnLst>
                                    <p:animMotion origin="layout" path="M -2.77778E-6 4.24607E-6 L -0.08507 -0.09945 " pathEditMode="relative" rAng="0" ptsTypes="AA">
                                      <p:cBhvr>
                                        <p:cTn id="16" dur="2000" fill="hold"/>
                                        <p:tgtEl>
                                          <p:spTgt spid="16"/>
                                        </p:tgtEl>
                                        <p:attrNameLst>
                                          <p:attrName>ppt_x</p:attrName>
                                          <p:attrName>ppt_y</p:attrName>
                                        </p:attrNameLst>
                                      </p:cBhvr>
                                      <p:rCtr x="-4253" y="-4972"/>
                                    </p:animMotion>
                                  </p:childTnLst>
                                </p:cTn>
                              </p:par>
                              <p:par>
                                <p:cTn id="17" presetID="42" presetClass="path" presetSubtype="0" accel="50000" decel="50000" fill="hold" grpId="0" nodeType="withEffect">
                                  <p:stCondLst>
                                    <p:cond delay="1000"/>
                                  </p:stCondLst>
                                  <p:childTnLst>
                                    <p:animMotion origin="layout" path="M -1.94444E-6 3.31175E-6 L -0.14288 -0.11194 " pathEditMode="relative" rAng="0" ptsTypes="AA">
                                      <p:cBhvr>
                                        <p:cTn id="18" dur="2000" fill="hold"/>
                                        <p:tgtEl>
                                          <p:spTgt spid="10"/>
                                        </p:tgtEl>
                                        <p:attrNameLst>
                                          <p:attrName>ppt_x</p:attrName>
                                          <p:attrName>ppt_y</p:attrName>
                                        </p:attrNameLst>
                                      </p:cBhvr>
                                      <p:rCtr x="-7153" y="-5597"/>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2" presetClass="exit" presetSubtype="8" fill="hold" grpId="1" nodeType="withEffect">
                                  <p:stCondLst>
                                    <p:cond delay="0"/>
                                  </p:stCondLst>
                                  <p:childTnLst>
                                    <p:anim calcmode="lin" valueType="num">
                                      <p:cBhvr additive="base">
                                        <p:cTn id="43" dur="500"/>
                                        <p:tgtEl>
                                          <p:spTgt spid="19"/>
                                        </p:tgtEl>
                                        <p:attrNameLst>
                                          <p:attrName>ppt_x</p:attrName>
                                        </p:attrNameLst>
                                      </p:cBhvr>
                                      <p:tavLst>
                                        <p:tav tm="0">
                                          <p:val>
                                            <p:strVal val="ppt_x"/>
                                          </p:val>
                                        </p:tav>
                                        <p:tav tm="100000">
                                          <p:val>
                                            <p:strVal val="0-ppt_w/2"/>
                                          </p:val>
                                        </p:tav>
                                      </p:tavLst>
                                    </p:anim>
                                    <p:anim calcmode="lin" valueType="num">
                                      <p:cBhvr additive="base">
                                        <p:cTn id="44" dur="500"/>
                                        <p:tgtEl>
                                          <p:spTgt spid="19"/>
                                        </p:tgtEl>
                                        <p:attrNameLst>
                                          <p:attrName>ppt_y</p:attrName>
                                        </p:attrNameLst>
                                      </p:cBhvr>
                                      <p:tavLst>
                                        <p:tav tm="0">
                                          <p:val>
                                            <p:strVal val="ppt_y"/>
                                          </p:val>
                                        </p:tav>
                                        <p:tav tm="100000">
                                          <p:val>
                                            <p:strVal val="ppt_y"/>
                                          </p:val>
                                        </p:tav>
                                      </p:tavLst>
                                    </p:anim>
                                    <p:set>
                                      <p:cBhvr>
                                        <p:cTn id="45" dur="1" fill="hold">
                                          <p:stCondLst>
                                            <p:cond delay="499"/>
                                          </p:stCondLst>
                                        </p:cTn>
                                        <p:tgtEl>
                                          <p:spTgt spid="19"/>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4" grpId="0"/>
      <p:bldP spid="15" grpId="0"/>
      <p:bldP spid="17" grpId="0" animBg="1"/>
      <p:bldP spid="19" grpId="0" animBg="1"/>
      <p:bldP spid="19" grpId="1" animBg="1"/>
      <p:bldP spid="8" grpId="0"/>
      <p:bldP spid="16" grpId="0"/>
      <p:bldP spid="16" grpId="1"/>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Up</a:t>
            </a:r>
            <a:endParaRPr lang="en-US" dirty="0"/>
          </a:p>
        </p:txBody>
      </p:sp>
      <p:sp>
        <p:nvSpPr>
          <p:cNvPr id="6" name="TextBox 5"/>
          <p:cNvSpPr txBox="1"/>
          <p:nvPr/>
        </p:nvSpPr>
        <p:spPr>
          <a:xfrm>
            <a:off x="5710408" y="3500735"/>
            <a:ext cx="38559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U</a:t>
            </a:r>
            <a:endParaRPr lang="en-US" sz="2400" b="1" spc="50" dirty="0">
              <a:ln w="11430"/>
              <a:effectLst>
                <a:outerShdw blurRad="76200" dist="50800" dir="5400000" algn="tl" rotWithShape="0">
                  <a:srgbClr val="000000">
                    <a:alpha val="65000"/>
                  </a:srgbClr>
                </a:outerShdw>
              </a:effectLst>
            </a:endParaRPr>
          </a:p>
        </p:txBody>
      </p:sp>
      <p:sp>
        <p:nvSpPr>
          <p:cNvPr id="7" name="TextBox 6"/>
          <p:cNvSpPr txBox="1"/>
          <p:nvPr/>
        </p:nvSpPr>
        <p:spPr>
          <a:xfrm flipH="1">
            <a:off x="3378806" y="3881735"/>
            <a:ext cx="248859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400" b="1" spc="50" dirty="0" smtClean="0">
                <a:ln w="11430"/>
                <a:solidFill>
                  <a:srgbClr val="FF0000"/>
                </a:solidFill>
                <a:effectLst>
                  <a:outerShdw blurRad="76200" dist="50800" dir="5400000" algn="tl" rotWithShape="0">
                    <a:srgbClr val="000000">
                      <a:alpha val="65000"/>
                    </a:srgbClr>
                  </a:outerShdw>
                </a:effectLst>
              </a:rPr>
              <a:t>DDDMMMAAA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8" name="TextBox 7"/>
          <p:cNvSpPr txBox="1"/>
          <p:nvPr/>
        </p:nvSpPr>
        <p:spPr>
          <a:xfrm flipH="1">
            <a:off x="3482820" y="2895600"/>
            <a:ext cx="234074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AAAMMMDDD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9" name="TextBox 8"/>
          <p:cNvSpPr txBox="1"/>
          <p:nvPr/>
        </p:nvSpPr>
        <p:spPr>
          <a:xfrm>
            <a:off x="5486400" y="2895600"/>
            <a:ext cx="38664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G</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0" name="TextBox 9"/>
          <p:cNvSpPr txBox="1"/>
          <p:nvPr/>
        </p:nvSpPr>
        <p:spPr>
          <a:xfrm>
            <a:off x="3482820" y="3884414"/>
            <a:ext cx="380783"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G</a:t>
            </a:r>
            <a:endParaRPr lang="en-US" sz="2400" b="1" spc="50" dirty="0">
              <a:ln w="11430"/>
              <a:solidFill>
                <a:srgbClr val="FF0000"/>
              </a:solidFill>
              <a:effectLst>
                <a:outerShdw blurRad="76200" dist="50800" dir="5400000" algn="tl" rotWithShape="0">
                  <a:srgbClr val="000000">
                    <a:alpha val="65000"/>
                  </a:srgbClr>
                </a:outerShdw>
              </a:effectLst>
            </a:endParaRPr>
          </a:p>
        </p:txBody>
      </p:sp>
      <p:grpSp>
        <p:nvGrpSpPr>
          <p:cNvPr id="33" name="Group 32"/>
          <p:cNvGrpSpPr/>
          <p:nvPr/>
        </p:nvGrpSpPr>
        <p:grpSpPr>
          <a:xfrm>
            <a:off x="2255349" y="2022655"/>
            <a:ext cx="4568269" cy="3323257"/>
            <a:chOff x="2255349" y="2022655"/>
            <a:chExt cx="4568269" cy="3323257"/>
          </a:xfrm>
        </p:grpSpPr>
        <p:sp>
          <p:nvSpPr>
            <p:cNvPr id="11" name="TextBox 10"/>
            <p:cNvSpPr txBox="1"/>
            <p:nvPr/>
          </p:nvSpPr>
          <p:spPr>
            <a:xfrm>
              <a:off x="2631967" y="2683015"/>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2" name="TextBox 11"/>
            <p:cNvSpPr txBox="1"/>
            <p:nvPr/>
          </p:nvSpPr>
          <p:spPr>
            <a:xfrm>
              <a:off x="2681324" y="3355083"/>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3" name="TextBox 12"/>
            <p:cNvSpPr txBox="1"/>
            <p:nvPr/>
          </p:nvSpPr>
          <p:spPr>
            <a:xfrm>
              <a:off x="2631967" y="4215516"/>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A</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14" name="TextBox 13"/>
            <p:cNvSpPr txBox="1"/>
            <p:nvPr/>
          </p:nvSpPr>
          <p:spPr>
            <a:xfrm>
              <a:off x="2314251" y="2822199"/>
              <a:ext cx="37867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D</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5" name="TextBox 14"/>
            <p:cNvSpPr txBox="1"/>
            <p:nvPr/>
          </p:nvSpPr>
          <p:spPr>
            <a:xfrm>
              <a:off x="2353990" y="3448706"/>
              <a:ext cx="37867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D</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6" name="TextBox 15"/>
            <p:cNvSpPr txBox="1"/>
            <p:nvPr/>
          </p:nvSpPr>
          <p:spPr>
            <a:xfrm>
              <a:off x="2255349" y="4017634"/>
              <a:ext cx="378679"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D</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7" name="TextBox 16"/>
            <p:cNvSpPr txBox="1"/>
            <p:nvPr/>
          </p:nvSpPr>
          <p:spPr>
            <a:xfrm>
              <a:off x="6198375" y="2031160"/>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8" name="TextBox 17"/>
            <p:cNvSpPr txBox="1"/>
            <p:nvPr/>
          </p:nvSpPr>
          <p:spPr>
            <a:xfrm>
              <a:off x="6120860" y="2938126"/>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19" name="TextBox 18"/>
            <p:cNvSpPr txBox="1"/>
            <p:nvPr/>
          </p:nvSpPr>
          <p:spPr>
            <a:xfrm>
              <a:off x="6120860" y="4285305"/>
              <a:ext cx="37702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A</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0" name="TextBox 19"/>
            <p:cNvSpPr txBox="1"/>
            <p:nvPr/>
          </p:nvSpPr>
          <p:spPr>
            <a:xfrm>
              <a:off x="6438576" y="2498349"/>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1" name="TextBox 20"/>
            <p:cNvSpPr txBox="1"/>
            <p:nvPr/>
          </p:nvSpPr>
          <p:spPr>
            <a:xfrm>
              <a:off x="6438576" y="3174187"/>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2" name="TextBox 21"/>
            <p:cNvSpPr txBox="1"/>
            <p:nvPr/>
          </p:nvSpPr>
          <p:spPr>
            <a:xfrm>
              <a:off x="6438576" y="4098146"/>
              <a:ext cx="3850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D</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3" name="TextBox 22"/>
            <p:cNvSpPr txBox="1"/>
            <p:nvPr/>
          </p:nvSpPr>
          <p:spPr>
            <a:xfrm>
              <a:off x="4096768" y="2022655"/>
              <a:ext cx="45367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4" name="TextBox 23"/>
            <p:cNvSpPr txBox="1"/>
            <p:nvPr/>
          </p:nvSpPr>
          <p:spPr>
            <a:xfrm>
              <a:off x="4753261" y="2034515"/>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M</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5" name="TextBox 24"/>
            <p:cNvSpPr txBox="1"/>
            <p:nvPr/>
          </p:nvSpPr>
          <p:spPr>
            <a:xfrm>
              <a:off x="4163146" y="3463636"/>
              <a:ext cx="45367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6" name="TextBox 25"/>
            <p:cNvSpPr txBox="1"/>
            <p:nvPr/>
          </p:nvSpPr>
          <p:spPr>
            <a:xfrm>
              <a:off x="4562343" y="3454461"/>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M</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7" name="TextBox 26"/>
            <p:cNvSpPr txBox="1"/>
            <p:nvPr/>
          </p:nvSpPr>
          <p:spPr>
            <a:xfrm>
              <a:off x="4641002" y="4884247"/>
              <a:ext cx="453670"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outerShdw blurRad="76200" dist="50800" dir="5400000" algn="tl" rotWithShape="0">
                      <a:srgbClr val="000000">
                        <a:alpha val="65000"/>
                      </a:srgbClr>
                    </a:outerShdw>
                  </a:effectLst>
                </a:rPr>
                <a:t>M</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28" name="TextBox 27"/>
            <p:cNvSpPr txBox="1"/>
            <p:nvPr/>
          </p:nvSpPr>
          <p:spPr>
            <a:xfrm>
              <a:off x="4923665" y="4884247"/>
              <a:ext cx="46038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0070C0"/>
                  </a:solidFill>
                  <a:effectLst>
                    <a:outerShdw blurRad="76200" dist="50800" dir="5400000" algn="tl" rotWithShape="0">
                      <a:srgbClr val="000000">
                        <a:alpha val="65000"/>
                      </a:srgbClr>
                    </a:outerShdw>
                  </a:effectLst>
                </a:rPr>
                <a:t>M</a:t>
              </a:r>
              <a:endParaRPr lang="en-US" sz="2400" b="1" spc="50" dirty="0">
                <a:ln w="11430"/>
                <a:solidFill>
                  <a:srgbClr val="0070C0"/>
                </a:solidFill>
                <a:effectLst>
                  <a:outerShdw blurRad="76200" dist="50800" dir="5400000" algn="tl" rotWithShape="0">
                    <a:srgbClr val="000000">
                      <a:alpha val="65000"/>
                    </a:srgbClr>
                  </a:outerShdw>
                </a:effectLst>
              </a:endParaRPr>
            </a:p>
          </p:txBody>
        </p:sp>
      </p:grpSp>
      <p:sp>
        <p:nvSpPr>
          <p:cNvPr id="30" name="TextBox 29"/>
          <p:cNvSpPr txBox="1"/>
          <p:nvPr/>
        </p:nvSpPr>
        <p:spPr>
          <a:xfrm>
            <a:off x="5383374" y="4364828"/>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32"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17</a:t>
            </a:r>
            <a:endParaRPr lang="en-US" sz="1600" b="1" dirty="0"/>
          </a:p>
        </p:txBody>
      </p:sp>
      <p:sp>
        <p:nvSpPr>
          <p:cNvPr id="34" name="TextBox 33"/>
          <p:cNvSpPr txBox="1"/>
          <p:nvPr/>
        </p:nvSpPr>
        <p:spPr>
          <a:xfrm>
            <a:off x="5715000" y="3124200"/>
            <a:ext cx="424925"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FJ</a:t>
            </a:r>
            <a:endParaRPr lang="en-US" sz="2400" b="1" spc="50" dirty="0">
              <a:ln w="11430"/>
              <a:effectLst>
                <a:outerShdw blurRad="76200" dist="50800" dir="5400000" algn="tl" rotWithShape="0">
                  <a:srgbClr val="000000">
                    <a:alpha val="65000"/>
                  </a:srgbClr>
                </a:outerShdw>
              </a:effectLst>
            </a:endParaRPr>
          </a:p>
        </p:txBody>
      </p:sp>
      <p:sp>
        <p:nvSpPr>
          <p:cNvPr id="35" name="TextBox 34"/>
          <p:cNvSpPr txBox="1"/>
          <p:nvPr/>
        </p:nvSpPr>
        <p:spPr>
          <a:xfrm>
            <a:off x="3502006" y="2433935"/>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29" name="TextBox 28"/>
          <p:cNvSpPr txBox="1"/>
          <p:nvPr/>
        </p:nvSpPr>
        <p:spPr>
          <a:xfrm>
            <a:off x="3966970" y="3694468"/>
            <a:ext cx="67914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F/O</a:t>
            </a:r>
            <a:endParaRPr lang="en-US" sz="2400" b="1" spc="50" dirty="0">
              <a:ln w="11430"/>
              <a:effectLst>
                <a:outerShdw blurRad="76200" dist="50800" dir="5400000" algn="tl" rotWithShape="0">
                  <a:srgbClr val="000000">
                    <a:alpha val="65000"/>
                  </a:srgbClr>
                </a:outerShdw>
              </a:effectLst>
            </a:endParaRPr>
          </a:p>
        </p:txBody>
      </p:sp>
      <p:sp>
        <p:nvSpPr>
          <p:cNvPr id="5" name="TextBox 4"/>
          <p:cNvSpPr txBox="1"/>
          <p:nvPr/>
        </p:nvSpPr>
        <p:spPr>
          <a:xfrm>
            <a:off x="3200400" y="3352800"/>
            <a:ext cx="35794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R</a:t>
            </a:r>
            <a:endParaRPr lang="en-US" sz="24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334840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7" presetClass="path" presetSubtype="0" accel="50000" decel="50000" fill="hold" grpId="0" nodeType="clickEffect">
                                  <p:stCondLst>
                                    <p:cond delay="0"/>
                                  </p:stCondLst>
                                  <p:childTnLst>
                                    <p:animMotion origin="layout" path="M 3.33333E-6 2.96296E-6 L 3.33333E-6 -0.03889 C 3.33333E-6 -0.05625 0.02517 -0.07732 0.04618 -0.07732 L 0.09288 -0.07732 " pathEditMode="relative" rAng="0" ptsTypes="FfFF">
                                      <p:cBhvr>
                                        <p:cTn id="12" dur="2000" fill="hold"/>
                                        <p:tgtEl>
                                          <p:spTgt spid="10"/>
                                        </p:tgtEl>
                                        <p:attrNameLst>
                                          <p:attrName>ppt_x</p:attrName>
                                          <p:attrName>ppt_y</p:attrName>
                                        </p:attrNameLst>
                                      </p:cBhvr>
                                      <p:rCtr x="4635" y="-3866"/>
                                    </p:animMotion>
                                  </p:childTnLst>
                                </p:cTn>
                              </p:par>
                              <p:par>
                                <p:cTn id="13" presetID="36" presetClass="path" presetSubtype="0" accel="50000" decel="50000" fill="hold" grpId="0" nodeType="withEffect">
                                  <p:stCondLst>
                                    <p:cond delay="0"/>
                                  </p:stCondLst>
                                  <p:childTnLst>
                                    <p:animMotion origin="layout" path="M -3.33333E-6 4.44444E-6 L -3.33333E-6 0.03402 C -3.33333E-6 0.04953 -0.03194 0.06898 -0.05694 0.06898 L -0.1125 0.06898 " pathEditMode="relative" rAng="0" ptsTypes="FfFF">
                                      <p:cBhvr>
                                        <p:cTn id="14" dur="2000" fill="hold"/>
                                        <p:tgtEl>
                                          <p:spTgt spid="9"/>
                                        </p:tgtEl>
                                        <p:attrNameLst>
                                          <p:attrName>ppt_x</p:attrName>
                                          <p:attrName>ppt_y</p:attrName>
                                        </p:attrNameLst>
                                      </p:cBhvr>
                                      <p:rCtr x="-5625" y="3449"/>
                                    </p:animMotion>
                                  </p:childTnLst>
                                </p:cTn>
                              </p:par>
                            </p:childTnLst>
                          </p:cTn>
                        </p:par>
                        <p:par>
                          <p:cTn id="15" fill="hold">
                            <p:stCondLst>
                              <p:cond delay="2000"/>
                            </p:stCondLst>
                            <p:childTnLst>
                              <p:par>
                                <p:cTn id="16" presetID="42" presetClass="path" presetSubtype="0" accel="50000" decel="50000" fill="hold" grpId="1" nodeType="afterEffect">
                                  <p:stCondLst>
                                    <p:cond delay="0"/>
                                  </p:stCondLst>
                                  <p:childTnLst>
                                    <p:animMotion origin="layout" path="M 0.09288 -0.07724 L -0.21007 -0.0777 " pathEditMode="relative" rAng="0" ptsTypes="AA">
                                      <p:cBhvr>
                                        <p:cTn id="17" dur="2000" fill="hold"/>
                                        <p:tgtEl>
                                          <p:spTgt spid="10"/>
                                        </p:tgtEl>
                                        <p:attrNameLst>
                                          <p:attrName>ppt_x</p:attrName>
                                          <p:attrName>ppt_y</p:attrName>
                                        </p:attrNameLst>
                                      </p:cBhvr>
                                      <p:rCtr x="-15156" y="-23"/>
                                    </p:animMotion>
                                  </p:childTnLst>
                                </p:cTn>
                              </p:par>
                              <p:par>
                                <p:cTn id="18" presetID="42" presetClass="path" presetSubtype="0" accel="50000" decel="50000" fill="hold" grpId="1" nodeType="withEffect">
                                  <p:stCondLst>
                                    <p:cond delay="0"/>
                                  </p:stCondLst>
                                  <p:childTnLst>
                                    <p:animMotion origin="layout" path="M -0.1125 0.06899 L 0.1875 0.06899 " pathEditMode="relative" rAng="0" ptsTypes="AA">
                                      <p:cBhvr>
                                        <p:cTn id="19" dur="2000" fill="hold"/>
                                        <p:tgtEl>
                                          <p:spTgt spid="9"/>
                                        </p:tgtEl>
                                        <p:attrNameLst>
                                          <p:attrName>ppt_x</p:attrName>
                                          <p:attrName>ppt_y</p:attrName>
                                        </p:attrNameLst>
                                      </p:cBhvr>
                                      <p:rCtr x="15000" y="0"/>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4.16667E-6 2.96296E-6 L -0.00052 0.05532 " pathEditMode="relative" rAng="0" ptsTypes="AA">
                                      <p:cBhvr>
                                        <p:cTn id="23" dur="2000" fill="hold"/>
                                        <p:tgtEl>
                                          <p:spTgt spid="8"/>
                                        </p:tgtEl>
                                        <p:attrNameLst>
                                          <p:attrName>ppt_x</p:attrName>
                                          <p:attrName>ppt_y</p:attrName>
                                        </p:attrNameLst>
                                      </p:cBhvr>
                                      <p:rCtr x="-35" y="2755"/>
                                    </p:animMotion>
                                  </p:childTnLst>
                                </p:cTn>
                              </p:par>
                              <p:par>
                                <p:cTn id="24" presetID="42" presetClass="path" presetSubtype="0" accel="50000" decel="50000" fill="hold" grpId="0" nodeType="withEffect">
                                  <p:stCondLst>
                                    <p:cond delay="0"/>
                                  </p:stCondLst>
                                  <p:childTnLst>
                                    <p:animMotion origin="layout" path="M 4.44444E-6 2.96296E-6 L -0.01389 -0.0551 " pathEditMode="relative" rAng="0" ptsTypes="AA">
                                      <p:cBhvr>
                                        <p:cTn id="25" dur="2000" fill="hold"/>
                                        <p:tgtEl>
                                          <p:spTgt spid="7"/>
                                        </p:tgtEl>
                                        <p:attrNameLst>
                                          <p:attrName>ppt_x</p:attrName>
                                          <p:attrName>ppt_y</p:attrName>
                                        </p:attrNameLst>
                                      </p:cBhvr>
                                      <p:rCtr x="-694" y="-2755"/>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4.44444E-6 -3.7037E-6 L 0.10556 0.04422 " pathEditMode="relative" rAng="0" ptsTypes="AA">
                                      <p:cBhvr>
                                        <p:cTn id="41" dur="2000" fill="hold"/>
                                        <p:tgtEl>
                                          <p:spTgt spid="5"/>
                                        </p:tgtEl>
                                        <p:attrNameLst>
                                          <p:attrName>ppt_x</p:attrName>
                                          <p:attrName>ppt_y</p:attrName>
                                        </p:attrNameLst>
                                      </p:cBhvr>
                                      <p:rCtr x="5278" y="2199"/>
                                    </p:animMotion>
                                  </p:childTnLst>
                                </p:cTn>
                              </p:par>
                              <p:par>
                                <p:cTn id="42" presetID="42" presetClass="path" presetSubtype="0" accel="50000" decel="50000" fill="hold" grpId="0" nodeType="withEffect">
                                  <p:stCondLst>
                                    <p:cond delay="0"/>
                                  </p:stCondLst>
                                  <p:childTnLst>
                                    <p:animMotion origin="layout" path="M -2.77778E-6 -1.23034E-6 L -0.02048 0.13298 " pathEditMode="relative" rAng="0" ptsTypes="AA">
                                      <p:cBhvr>
                                        <p:cTn id="43" dur="2000" fill="hold"/>
                                        <p:tgtEl>
                                          <p:spTgt spid="6"/>
                                        </p:tgtEl>
                                        <p:attrNameLst>
                                          <p:attrName>ppt_x</p:attrName>
                                          <p:attrName>ppt_y</p:attrName>
                                        </p:attrNameLst>
                                      </p:cBhvr>
                                      <p:rCtr x="-1024" y="6637"/>
                                    </p:animMotion>
                                  </p:childTnLst>
                                </p:cTn>
                              </p:par>
                              <p:par>
                                <p:cTn id="44" presetID="42" presetClass="path" presetSubtype="0" accel="50000" decel="50000" fill="hold" grpId="0" nodeType="withEffect">
                                  <p:stCondLst>
                                    <p:cond delay="0"/>
                                  </p:stCondLst>
                                  <p:childTnLst>
                                    <p:animMotion origin="layout" path="M -3.88889E-6 2.09991E-6 L -0.23993 -0.10014 " pathEditMode="relative" rAng="0" ptsTypes="AA">
                                      <p:cBhvr>
                                        <p:cTn id="45" dur="2000" fill="hold"/>
                                        <p:tgtEl>
                                          <p:spTgt spid="34"/>
                                        </p:tgtEl>
                                        <p:attrNameLst>
                                          <p:attrName>ppt_x</p:attrName>
                                          <p:attrName>ppt_y</p:attrName>
                                        </p:attrNameLst>
                                      </p:cBhvr>
                                      <p:rCtr x="-11997" y="-5019"/>
                                    </p:animMotion>
                                  </p:childTnLst>
                                </p:cTn>
                              </p:par>
                            </p:childTnLst>
                          </p:cTn>
                        </p:par>
                        <p:par>
                          <p:cTn id="46" fill="hold">
                            <p:stCondLst>
                              <p:cond delay="2000"/>
                            </p:stCondLst>
                            <p:childTnLst>
                              <p:par>
                                <p:cTn id="47" presetID="10" presetClass="exit" presetSubtype="0" fill="hold" grpId="1" nodeType="after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30" grpId="0"/>
      <p:bldP spid="32" grpId="0" animBg="1"/>
      <p:bldP spid="34" grpId="0"/>
      <p:bldP spid="34" grpId="1"/>
      <p:bldP spid="35" grpId="0"/>
      <p:bldP spid="29"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Face-Offs</a:t>
            </a:r>
            <a:endParaRPr lang="en-US" dirty="0"/>
          </a:p>
        </p:txBody>
      </p:sp>
      <p:sp>
        <p:nvSpPr>
          <p:cNvPr id="5" name="Text Placeholder 4"/>
          <p:cNvSpPr>
            <a:spLocks noGrp="1"/>
          </p:cNvSpPr>
          <p:nvPr>
            <p:ph type="body" idx="1"/>
          </p:nvPr>
        </p:nvSpPr>
        <p:spPr/>
        <p:txBody>
          <a:bodyPr/>
          <a:lstStyle/>
          <a:p>
            <a:r>
              <a:rPr lang="en-US" dirty="0" smtClean="0"/>
              <a:t>positioning and potential issues</a:t>
            </a:r>
            <a:endParaRPr lang="en-US" dirty="0"/>
          </a:p>
        </p:txBody>
      </p:sp>
    </p:spTree>
    <p:extLst>
      <p:ext uri="{BB962C8B-B14F-4D97-AF65-F5344CB8AC3E}">
        <p14:creationId xmlns:p14="http://schemas.microsoft.com/office/powerpoint/2010/main" val="6904202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Face-Offs</a:t>
            </a:r>
            <a:endParaRPr lang="en-US" dirty="0"/>
          </a:p>
        </p:txBody>
      </p:sp>
      <p:sp>
        <p:nvSpPr>
          <p:cNvPr id="9" name="Content Placeholder 8"/>
          <p:cNvSpPr>
            <a:spLocks noGrp="1"/>
          </p:cNvSpPr>
          <p:nvPr>
            <p:ph sz="half" idx="2"/>
          </p:nvPr>
        </p:nvSpPr>
        <p:spPr/>
        <p:txBody>
          <a:bodyPr/>
          <a:lstStyle/>
          <a:p>
            <a:r>
              <a:rPr lang="en-US" dirty="0" smtClean="0"/>
              <a:t>Officials must communicate</a:t>
            </a:r>
          </a:p>
          <a:p>
            <a:r>
              <a:rPr lang="en-US" dirty="0" smtClean="0"/>
              <a:t>Stay as still as possible</a:t>
            </a:r>
          </a:p>
          <a:p>
            <a:r>
              <a:rPr lang="en-US" dirty="0" smtClean="0"/>
              <a:t>Know the goal you are responsible for</a:t>
            </a:r>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95" b="295"/>
          <a:stretch>
            <a:fillRect/>
          </a:stretch>
        </p:blipFill>
        <p:spPr>
          <a:prstGeom prst="roundRect">
            <a:avLst>
              <a:gd name="adj" fmla="val 8594"/>
            </a:avLst>
          </a:prstGeom>
          <a:solidFill>
            <a:srgbClr val="FFFFFF">
              <a:shade val="85000"/>
            </a:srgbClr>
          </a:solidFill>
          <a:ln>
            <a:noFill/>
          </a:ln>
          <a:effectLst>
            <a:glow rad="1397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22838876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Ball Goes Away From F/O</a:t>
            </a:r>
            <a:endParaRPr lang="en-US" dirty="0"/>
          </a:p>
        </p:txBody>
      </p:sp>
      <p:sp>
        <p:nvSpPr>
          <p:cNvPr id="8" name="TextBox 7"/>
          <p:cNvSpPr txBox="1"/>
          <p:nvPr/>
        </p:nvSpPr>
        <p:spPr>
          <a:xfrm>
            <a:off x="5223933" y="4235222"/>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9" name="TextBox 8"/>
          <p:cNvSpPr txBox="1"/>
          <p:nvPr/>
        </p:nvSpPr>
        <p:spPr>
          <a:xfrm>
            <a:off x="3924300" y="3576935"/>
            <a:ext cx="9525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F/O</a:t>
            </a:r>
            <a:endParaRPr lang="en-US" sz="2400" b="1" spc="50" dirty="0">
              <a:ln w="11430"/>
              <a:effectLst>
                <a:outerShdw blurRad="76200" dist="50800" dir="5400000" algn="tl" rotWithShape="0">
                  <a:srgbClr val="000000">
                    <a:alpha val="65000"/>
                  </a:srgbClr>
                </a:outerShdw>
              </a:effectLst>
            </a:endParaRPr>
          </a:p>
        </p:txBody>
      </p:sp>
      <p:sp>
        <p:nvSpPr>
          <p:cNvPr id="10" name="TextBox 9"/>
          <p:cNvSpPr txBox="1"/>
          <p:nvPr/>
        </p:nvSpPr>
        <p:spPr>
          <a:xfrm>
            <a:off x="4073055" y="3581400"/>
            <a:ext cx="343364"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T</a:t>
            </a:r>
            <a:endParaRPr lang="en-US" sz="2400" b="1" spc="50" dirty="0">
              <a:ln w="11430"/>
              <a:effectLst>
                <a:outerShdw blurRad="76200" dist="50800" dir="5400000" algn="tl" rotWithShape="0">
                  <a:srgbClr val="000000">
                    <a:alpha val="65000"/>
                  </a:srgbClr>
                </a:outerShdw>
              </a:effectLst>
            </a:endParaRPr>
          </a:p>
        </p:txBody>
      </p:sp>
      <p:sp>
        <p:nvSpPr>
          <p:cNvPr id="11" name="TextBox 10"/>
          <p:cNvSpPr txBox="1"/>
          <p:nvPr/>
        </p:nvSpPr>
        <p:spPr>
          <a:xfrm>
            <a:off x="5277633" y="4219331"/>
            <a:ext cx="32092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L</a:t>
            </a:r>
          </a:p>
        </p:txBody>
      </p:sp>
      <p:sp>
        <p:nvSpPr>
          <p:cNvPr id="13" name="Oval 12"/>
          <p:cNvSpPr/>
          <p:nvPr/>
        </p:nvSpPr>
        <p:spPr>
          <a:xfrm>
            <a:off x="4457262" y="3505200"/>
            <a:ext cx="267138" cy="26713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Text Placeholder 2"/>
          <p:cNvSpPr txBox="1">
            <a:spLocks/>
          </p:cNvSpPr>
          <p:nvPr/>
        </p:nvSpPr>
        <p:spPr>
          <a:xfrm>
            <a:off x="7086600" y="6365358"/>
            <a:ext cx="2209800" cy="416442"/>
          </a:xfrm>
          <a:prstGeom prst="roundRect">
            <a:avLst/>
          </a:prstGeom>
          <a:solidFill>
            <a:schemeClr val="bg1">
              <a:lumMod val="75000"/>
              <a:alpha val="75000"/>
            </a:schemeClr>
          </a:solidFill>
          <a:ln w="38100">
            <a:solidFill>
              <a:srgbClr val="FFFF00"/>
            </a:solidFill>
          </a:ln>
          <a:effectLst>
            <a:outerShdw blurRad="50800" dist="38100" dir="2700000" algn="tl" rotWithShape="0">
              <a:prstClr val="black">
                <a:alpha val="40000"/>
              </a:prstClr>
            </a:outerShdw>
          </a:effectLst>
        </p:spPr>
        <p:txBody>
          <a:bodyPr anchor="ct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t>Manual Page 20</a:t>
            </a:r>
            <a:endParaRPr lang="en-US" sz="1600" b="1" dirty="0"/>
          </a:p>
        </p:txBody>
      </p:sp>
      <p:sp>
        <p:nvSpPr>
          <p:cNvPr id="30" name="TextBox 29"/>
          <p:cNvSpPr txBox="1"/>
          <p:nvPr/>
        </p:nvSpPr>
        <p:spPr>
          <a:xfrm>
            <a:off x="3422612" y="2465688"/>
            <a:ext cx="463588"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effectLst>
                  <a:outerShdw blurRad="76200" dist="50800" dir="5400000" algn="tl" rotWithShape="0">
                    <a:srgbClr val="000000">
                      <a:alpha val="65000"/>
                    </a:srgbClr>
                  </a:outerShdw>
                </a:effectLst>
              </a:rPr>
              <a:t>W</a:t>
            </a:r>
            <a:endParaRPr lang="en-US" sz="2400" b="1" spc="50" dirty="0">
              <a:ln w="11430"/>
              <a:effectLst>
                <a:outerShdw blurRad="76200" dist="50800" dir="5400000" algn="tl" rotWithShape="0">
                  <a:srgbClr val="000000">
                    <a:alpha val="65000"/>
                  </a:srgbClr>
                </a:outerShdw>
              </a:effectLst>
            </a:endParaRPr>
          </a:p>
        </p:txBody>
      </p:sp>
      <p:sp>
        <p:nvSpPr>
          <p:cNvPr id="31" name="TextBox 30"/>
          <p:cNvSpPr txBox="1"/>
          <p:nvPr/>
        </p:nvSpPr>
        <p:spPr>
          <a:xfrm>
            <a:off x="3471133" y="2438400"/>
            <a:ext cx="336952"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effectLst>
                  <a:outerShdw blurRad="76200" dist="50800" dir="5400000" algn="tl" rotWithShape="0">
                    <a:srgbClr val="000000">
                      <a:alpha val="65000"/>
                    </a:srgbClr>
                  </a:outerShdw>
                </a:effectLst>
              </a:rPr>
              <a:t>S</a:t>
            </a:r>
          </a:p>
        </p:txBody>
      </p:sp>
    </p:spTree>
    <p:extLst>
      <p:ext uri="{BB962C8B-B14F-4D97-AF65-F5344CB8AC3E}">
        <p14:creationId xmlns:p14="http://schemas.microsoft.com/office/powerpoint/2010/main" val="34364820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36" presetClass="path" presetSubtype="0" accel="50000" decel="50000" fill="hold" grpId="1" nodeType="clickEffect">
                                  <p:stCondLst>
                                    <p:cond delay="0"/>
                                  </p:stCondLst>
                                  <p:childTnLst>
                                    <p:animMotion origin="layout" path="M -8.33333E-7 2.17391E-6 L -8.33333E-7 0.06128 C -8.33333E-7 0.08857 0.04445 0.1228 0.08073 0.1228 L 0.16198 0.1228 " pathEditMode="relative" rAng="0" ptsTypes="FfFF">
                                      <p:cBhvr>
                                        <p:cTn id="33" dur="2000" fill="hold"/>
                                        <p:tgtEl>
                                          <p:spTgt spid="10"/>
                                        </p:tgtEl>
                                        <p:attrNameLst>
                                          <p:attrName>ppt_x</p:attrName>
                                          <p:attrName>ppt_y</p:attrName>
                                        </p:attrNameLst>
                                      </p:cBhvr>
                                      <p:rCtr x="8090" y="6129"/>
                                    </p:animMotion>
                                  </p:childTnLst>
                                </p:cTn>
                              </p:par>
                              <p:par>
                                <p:cTn id="34" presetID="42" presetClass="path" presetSubtype="0" accel="50000" decel="50000" fill="hold" grpId="1" nodeType="withEffect">
                                  <p:stCondLst>
                                    <p:cond delay="0"/>
                                  </p:stCondLst>
                                  <p:childTnLst>
                                    <p:animMotion origin="layout" path="M 1.94444E-6 -2.36818E-6 L 0.21371 -0.0599 " pathEditMode="relative" rAng="0" ptsTypes="AA">
                                      <p:cBhvr>
                                        <p:cTn id="35" dur="2000" fill="hold"/>
                                        <p:tgtEl>
                                          <p:spTgt spid="11"/>
                                        </p:tgtEl>
                                        <p:attrNameLst>
                                          <p:attrName>ppt_x</p:attrName>
                                          <p:attrName>ppt_y</p:attrName>
                                        </p:attrNameLst>
                                      </p:cBhvr>
                                      <p:rCtr x="10677" y="-3006"/>
                                    </p:animMotion>
                                  </p:childTnLst>
                                </p:cTn>
                              </p:par>
                              <p:par>
                                <p:cTn id="36" presetID="42" presetClass="path" presetSubtype="0" accel="50000" decel="50000" fill="hold" grpId="0" nodeType="withEffect">
                                  <p:stCondLst>
                                    <p:cond delay="0"/>
                                  </p:stCondLst>
                                  <p:childTnLst>
                                    <p:animMotion origin="layout" path="M -3.33333E-6 -4.75486E-6 L 0.20625 0.00278 " pathEditMode="relative" rAng="0" ptsTypes="AA">
                                      <p:cBhvr>
                                        <p:cTn id="37" dur="2000" fill="hold"/>
                                        <p:tgtEl>
                                          <p:spTgt spid="13"/>
                                        </p:tgtEl>
                                        <p:attrNameLst>
                                          <p:attrName>ppt_x</p:attrName>
                                          <p:attrName>ppt_y</p:attrName>
                                        </p:attrNameLst>
                                      </p:cBhvr>
                                      <p:rCtr x="10312" y="139"/>
                                    </p:animMotion>
                                  </p:childTnLst>
                                </p:cTn>
                              </p:par>
                              <p:par>
                                <p:cTn id="38" presetID="42" presetClass="path" presetSubtype="0" accel="50000" decel="50000" fill="hold" grpId="1" nodeType="withEffect">
                                  <p:stCondLst>
                                    <p:cond delay="0"/>
                                  </p:stCondLst>
                                  <p:childTnLst>
                                    <p:animMotion origin="layout" path="M -2.77778E-7 -4.07031E-7 L 0.36024 0.02197 " pathEditMode="relative" rAng="0" ptsTypes="AA">
                                      <p:cBhvr>
                                        <p:cTn id="39" dur="2000" fill="hold"/>
                                        <p:tgtEl>
                                          <p:spTgt spid="31"/>
                                        </p:tgtEl>
                                        <p:attrNameLst>
                                          <p:attrName>ppt_x</p:attrName>
                                          <p:attrName>ppt_y</p:attrName>
                                        </p:attrNameLst>
                                      </p:cBhvr>
                                      <p:rCtr x="18003" y="10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1" grpId="1"/>
      <p:bldP spid="13" grpId="0" animBg="1"/>
      <p:bldP spid="14" grpId="0" animBg="1"/>
      <p:bldP spid="30" grpId="0"/>
      <p:bldP spid="31" grpId="0"/>
      <p:bldP spid="31" grpId="1"/>
    </p:bldLst>
  </p:timing>
</p:sld>
</file>

<file path=ppt/theme/theme1.xml><?xml version="1.0" encoding="utf-8"?>
<a:theme xmlns:a="http://schemas.openxmlformats.org/drawingml/2006/main" name="MOE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MOEP</Template>
  <TotalTime>4459</TotalTime>
  <Words>3382</Words>
  <Application>Microsoft Macintosh PowerPoint</Application>
  <PresentationFormat>On-screen Show (4:3)</PresentationFormat>
  <Paragraphs>845</Paragraphs>
  <Slides>49</Slides>
  <Notes>40</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MOEP</vt:lpstr>
      <vt:lpstr>Custom Design</vt:lpstr>
      <vt:lpstr>PowerPoint Presentation</vt:lpstr>
      <vt:lpstr>Mission of our Mechanics</vt:lpstr>
      <vt:lpstr>Pre-Game</vt:lpstr>
      <vt:lpstr>Pre-Game</vt:lpstr>
      <vt:lpstr>Coin Toss</vt:lpstr>
      <vt:lpstr>Line Up</vt:lpstr>
      <vt:lpstr>Face-Offs</vt:lpstr>
      <vt:lpstr>Face-Offs</vt:lpstr>
      <vt:lpstr>Ball Goes Away From F/O</vt:lpstr>
      <vt:lpstr>Ball Comes Toward F/O</vt:lpstr>
      <vt:lpstr>Incorrect Face-Off Positions</vt:lpstr>
      <vt:lpstr>Leaning Crosse Over Ball</vt:lpstr>
      <vt:lpstr>Hand Off The Ground</vt:lpstr>
      <vt:lpstr>Holding</vt:lpstr>
      <vt:lpstr>Withholding</vt:lpstr>
      <vt:lpstr>Bring The Wings In</vt:lpstr>
      <vt:lpstr>Settled situations</vt:lpstr>
      <vt:lpstr>Settled Situations</vt:lpstr>
      <vt:lpstr>Lead, Trail, and Single</vt:lpstr>
      <vt:lpstr>Close Crease Plays</vt:lpstr>
      <vt:lpstr>On and Off Responsibility</vt:lpstr>
      <vt:lpstr>Goal Scored</vt:lpstr>
      <vt:lpstr>Restarts</vt:lpstr>
      <vt:lpstr>Restarts</vt:lpstr>
      <vt:lpstr>Out of Bounds Responsibility</vt:lpstr>
      <vt:lpstr>Sideline</vt:lpstr>
      <vt:lpstr>End Line</vt:lpstr>
      <vt:lpstr>Deep Restarts</vt:lpstr>
      <vt:lpstr>Sub Box Out of Bounds</vt:lpstr>
      <vt:lpstr>Free Clear</vt:lpstr>
      <vt:lpstr>Transition</vt:lpstr>
      <vt:lpstr>Transition</vt:lpstr>
      <vt:lpstr>Slow Break</vt:lpstr>
      <vt:lpstr>Fast Break</vt:lpstr>
      <vt:lpstr>Penalty Enforcement</vt:lpstr>
      <vt:lpstr>Penalty Enforcement</vt:lpstr>
      <vt:lpstr>Penalty Enforcement</vt:lpstr>
      <vt:lpstr>C-NOTE</vt:lpstr>
      <vt:lpstr>Equipment Checks</vt:lpstr>
      <vt:lpstr>Equipment Checks</vt:lpstr>
      <vt:lpstr>Equipment Checks</vt:lpstr>
      <vt:lpstr>Checking the Crosse</vt:lpstr>
      <vt:lpstr>Time Outs</vt:lpstr>
      <vt:lpstr>Time Outs</vt:lpstr>
      <vt:lpstr>Time Outs</vt:lpstr>
      <vt:lpstr>Fight Procedures</vt:lpstr>
      <vt:lpstr>Fight Procedures</vt:lpstr>
      <vt:lpstr>Fight Procedures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Two-Person Mechanics</dc:title>
  <dc:creator>Windows User</dc:creator>
  <cp:lastModifiedBy>Gordon</cp:lastModifiedBy>
  <cp:revision>335</cp:revision>
  <dcterms:created xsi:type="dcterms:W3CDTF">2014-11-14T18:23:14Z</dcterms:created>
  <dcterms:modified xsi:type="dcterms:W3CDTF">2014-12-13T20:39:00Z</dcterms:modified>
</cp:coreProperties>
</file>