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8"/>
  </p:notesMasterIdLst>
  <p:sldIdLst>
    <p:sldId id="256" r:id="rId3"/>
    <p:sldId id="257" r:id="rId4"/>
    <p:sldId id="258" r:id="rId5"/>
    <p:sldId id="259" r:id="rId6"/>
    <p:sldId id="260" r:id="rId7"/>
    <p:sldId id="261" r:id="rId8"/>
    <p:sldId id="262" r:id="rId9"/>
    <p:sldId id="263" r:id="rId10"/>
    <p:sldId id="266" r:id="rId11"/>
    <p:sldId id="264" r:id="rId12"/>
    <p:sldId id="265" r:id="rId13"/>
    <p:sldId id="267" r:id="rId14"/>
    <p:sldId id="268" r:id="rId15"/>
    <p:sldId id="269" r:id="rId16"/>
    <p:sldId id="270"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75976" autoAdjust="0"/>
  </p:normalViewPr>
  <p:slideViewPr>
    <p:cSldViewPr snapToGrid="0" snapToObjects="1">
      <p:cViewPr varScale="1">
        <p:scale>
          <a:sx n="81" d="100"/>
          <a:sy n="81" d="100"/>
        </p:scale>
        <p:origin x="-1680"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31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CEA09-130A-431A-A14E-1157332A6025}"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US"/>
        </a:p>
      </dgm:t>
    </dgm:pt>
    <dgm:pt modelId="{1247AD5B-88A3-48C2-8D45-2B94C028E769}">
      <dgm:prSet phldrT="[Text]"/>
      <dgm:spPr/>
      <dgm:t>
        <a:bodyPr/>
        <a:lstStyle/>
        <a:p>
          <a:r>
            <a:rPr lang="en-US" b="1" dirty="0" smtClean="0"/>
            <a:t>Warning</a:t>
          </a:r>
          <a:endParaRPr lang="en-US" b="1" dirty="0"/>
        </a:p>
      </dgm:t>
    </dgm:pt>
    <dgm:pt modelId="{6BBD77E4-9FB4-4CC5-8DA9-F2C15EC47C8F}" type="parTrans" cxnId="{4DBA7E79-9B13-498A-B7BD-39CC26411FD2}">
      <dgm:prSet/>
      <dgm:spPr/>
      <dgm:t>
        <a:bodyPr/>
        <a:lstStyle/>
        <a:p>
          <a:endParaRPr lang="en-US"/>
        </a:p>
      </dgm:t>
    </dgm:pt>
    <dgm:pt modelId="{00D64539-EA64-4704-B0E5-8AA07889C072}" type="sibTrans" cxnId="{4DBA7E79-9B13-498A-B7BD-39CC26411FD2}">
      <dgm:prSet/>
      <dgm:spPr/>
      <dgm:t>
        <a:bodyPr/>
        <a:lstStyle/>
        <a:p>
          <a:endParaRPr lang="en-US"/>
        </a:p>
      </dgm:t>
    </dgm:pt>
    <dgm:pt modelId="{1E31D099-70EA-4C50-AD17-E05CEC501CBD}">
      <dgm:prSet phldrT="[Text]"/>
      <dgm:spPr/>
      <dgm:t>
        <a:bodyPr/>
        <a:lstStyle/>
        <a:p>
          <a:r>
            <a:rPr lang="en-US" b="1" dirty="0" smtClean="0"/>
            <a:t>Conduct foul while in possession</a:t>
          </a:r>
          <a:endParaRPr lang="en-US" b="1" dirty="0"/>
        </a:p>
      </dgm:t>
    </dgm:pt>
    <dgm:pt modelId="{86F797D6-8B4F-45B4-AB8E-FBD9B9C1969A}" type="parTrans" cxnId="{9DD35603-4007-4767-A3E7-1AACF0B85AC6}">
      <dgm:prSet/>
      <dgm:spPr/>
      <dgm:t>
        <a:bodyPr/>
        <a:lstStyle/>
        <a:p>
          <a:endParaRPr lang="en-US"/>
        </a:p>
      </dgm:t>
    </dgm:pt>
    <dgm:pt modelId="{15B36661-38F3-4B48-8802-1F1FBDFE71C9}" type="sibTrans" cxnId="{9DD35603-4007-4767-A3E7-1AACF0B85AC6}">
      <dgm:prSet/>
      <dgm:spPr/>
      <dgm:t>
        <a:bodyPr/>
        <a:lstStyle/>
        <a:p>
          <a:endParaRPr lang="en-US"/>
        </a:p>
      </dgm:t>
    </dgm:pt>
    <dgm:pt modelId="{51DB1C91-DD1A-4332-813A-F00FB13E4112}">
      <dgm:prSet phldrT="[Text]"/>
      <dgm:spPr>
        <a:ln>
          <a:noFill/>
        </a:ln>
      </dgm:spPr>
      <dgm:t>
        <a:bodyPr/>
        <a:lstStyle/>
        <a:p>
          <a:r>
            <a:rPr lang="en-US" b="1" dirty="0" smtClean="0"/>
            <a:t>Conduct foul while opponent has possession</a:t>
          </a:r>
          <a:endParaRPr lang="en-US" b="1" dirty="0"/>
        </a:p>
      </dgm:t>
    </dgm:pt>
    <dgm:pt modelId="{D020A85F-FA82-4A39-B049-81575F6AD8A6}" type="parTrans" cxnId="{75A8A720-D4B4-482B-B59A-82B736D1A62D}">
      <dgm:prSet/>
      <dgm:spPr/>
      <dgm:t>
        <a:bodyPr/>
        <a:lstStyle/>
        <a:p>
          <a:endParaRPr lang="en-US"/>
        </a:p>
      </dgm:t>
    </dgm:pt>
    <dgm:pt modelId="{33E1035F-B4AE-4AF1-AC44-CD65A9CF2BF7}" type="sibTrans" cxnId="{75A8A720-D4B4-482B-B59A-82B736D1A62D}">
      <dgm:prSet/>
      <dgm:spPr/>
      <dgm:t>
        <a:bodyPr/>
        <a:lstStyle/>
        <a:p>
          <a:endParaRPr lang="en-US"/>
        </a:p>
      </dgm:t>
    </dgm:pt>
    <dgm:pt modelId="{5E123E97-1EBC-4DC9-8A65-04A2041DF825}">
      <dgm:prSet phldrT="[Text]"/>
      <dgm:spPr/>
      <dgm:t>
        <a:bodyPr/>
        <a:lstStyle/>
        <a:p>
          <a:r>
            <a:rPr lang="en-US" b="1" dirty="0" smtClean="0"/>
            <a:t>USC 1-minute NR</a:t>
          </a:r>
          <a:endParaRPr lang="en-US" b="1" dirty="0"/>
        </a:p>
      </dgm:t>
    </dgm:pt>
    <dgm:pt modelId="{70E3C524-2995-4390-9562-2E3E76D823ED}" type="parTrans" cxnId="{3C63FF12-B5B2-4E94-957E-F672F341F4F0}">
      <dgm:prSet/>
      <dgm:spPr/>
      <dgm:t>
        <a:bodyPr/>
        <a:lstStyle/>
        <a:p>
          <a:endParaRPr lang="en-US"/>
        </a:p>
      </dgm:t>
    </dgm:pt>
    <dgm:pt modelId="{B9F7CA7A-D5DF-4D9C-B358-AE2E14FB7715}" type="sibTrans" cxnId="{3C63FF12-B5B2-4E94-957E-F672F341F4F0}">
      <dgm:prSet/>
      <dgm:spPr/>
      <dgm:t>
        <a:bodyPr/>
        <a:lstStyle/>
        <a:p>
          <a:endParaRPr lang="en-US"/>
        </a:p>
      </dgm:t>
    </dgm:pt>
    <dgm:pt modelId="{67A53C2D-3AD3-48D2-B4AB-7061E3763A6A}">
      <dgm:prSet phldrT="[Text]"/>
      <dgm:spPr/>
      <dgm:t>
        <a:bodyPr/>
        <a:lstStyle/>
        <a:p>
          <a:r>
            <a:rPr lang="en-US" b="1" dirty="0" smtClean="0"/>
            <a:t>USC 3-minute NR</a:t>
          </a:r>
          <a:endParaRPr lang="en-US" b="1" dirty="0"/>
        </a:p>
      </dgm:t>
    </dgm:pt>
    <dgm:pt modelId="{66B2B200-295F-4E94-8A92-015A9EC03B25}" type="parTrans" cxnId="{BCAEE61F-2830-4807-81A3-87DE59052E5A}">
      <dgm:prSet/>
      <dgm:spPr/>
      <dgm:t>
        <a:bodyPr/>
        <a:lstStyle/>
        <a:p>
          <a:endParaRPr lang="en-US"/>
        </a:p>
      </dgm:t>
    </dgm:pt>
    <dgm:pt modelId="{88091BDF-A9CB-4437-9BB8-8EEF8A4546F2}" type="sibTrans" cxnId="{BCAEE61F-2830-4807-81A3-87DE59052E5A}">
      <dgm:prSet/>
      <dgm:spPr/>
      <dgm:t>
        <a:bodyPr/>
        <a:lstStyle/>
        <a:p>
          <a:endParaRPr lang="en-US"/>
        </a:p>
      </dgm:t>
    </dgm:pt>
    <dgm:pt modelId="{A4BEF05B-64F7-46D5-929D-87E59BBADEB3}" type="pres">
      <dgm:prSet presAssocID="{41CCEA09-130A-431A-A14E-1157332A6025}" presName="rootnode" presStyleCnt="0">
        <dgm:presLayoutVars>
          <dgm:chMax/>
          <dgm:chPref/>
          <dgm:dir/>
          <dgm:animLvl val="lvl"/>
        </dgm:presLayoutVars>
      </dgm:prSet>
      <dgm:spPr/>
      <dgm:t>
        <a:bodyPr/>
        <a:lstStyle/>
        <a:p>
          <a:endParaRPr lang="en-US"/>
        </a:p>
      </dgm:t>
    </dgm:pt>
    <dgm:pt modelId="{9D4F60BE-8D2E-4865-945F-E1E5EC1B5F3C}" type="pres">
      <dgm:prSet presAssocID="{1247AD5B-88A3-48C2-8D45-2B94C028E769}" presName="composite" presStyleCnt="0"/>
      <dgm:spPr/>
    </dgm:pt>
    <dgm:pt modelId="{5748F110-AB01-4E99-99B3-E79FAF117B79}" type="pres">
      <dgm:prSet presAssocID="{1247AD5B-88A3-48C2-8D45-2B94C028E769}" presName="LShape" presStyleLbl="alignNode1" presStyleIdx="0" presStyleCnt="9"/>
      <dgm:spPr>
        <a:solidFill>
          <a:srgbClr val="92D050"/>
        </a:solidFill>
        <a:ln>
          <a:solidFill>
            <a:schemeClr val="tx1"/>
          </a:solidFill>
        </a:ln>
      </dgm:spPr>
    </dgm:pt>
    <dgm:pt modelId="{DA846A5E-1DA4-4B20-946B-1607E1348C90}" type="pres">
      <dgm:prSet presAssocID="{1247AD5B-88A3-48C2-8D45-2B94C028E769}" presName="ParentText" presStyleLbl="revTx" presStyleIdx="0" presStyleCnt="5">
        <dgm:presLayoutVars>
          <dgm:chMax val="0"/>
          <dgm:chPref val="0"/>
          <dgm:bulletEnabled val="1"/>
        </dgm:presLayoutVars>
      </dgm:prSet>
      <dgm:spPr/>
      <dgm:t>
        <a:bodyPr/>
        <a:lstStyle/>
        <a:p>
          <a:endParaRPr lang="en-US"/>
        </a:p>
      </dgm:t>
    </dgm:pt>
    <dgm:pt modelId="{B985C0E8-AF68-4AF5-90D8-CBAC33D777F4}" type="pres">
      <dgm:prSet presAssocID="{1247AD5B-88A3-48C2-8D45-2B94C028E769}" presName="Triangle" presStyleLbl="alignNode1" presStyleIdx="1" presStyleCnt="9"/>
      <dgm:spPr>
        <a:ln>
          <a:solidFill>
            <a:schemeClr val="tx1"/>
          </a:solidFill>
        </a:ln>
      </dgm:spPr>
    </dgm:pt>
    <dgm:pt modelId="{3E35BA7C-9219-46D1-BE2A-2D7F3C6B8928}" type="pres">
      <dgm:prSet presAssocID="{00D64539-EA64-4704-B0E5-8AA07889C072}" presName="sibTrans" presStyleCnt="0"/>
      <dgm:spPr/>
    </dgm:pt>
    <dgm:pt modelId="{E1832885-8EB2-4AB5-8971-63081B8782D6}" type="pres">
      <dgm:prSet presAssocID="{00D64539-EA64-4704-B0E5-8AA07889C072}" presName="space" presStyleCnt="0"/>
      <dgm:spPr/>
    </dgm:pt>
    <dgm:pt modelId="{49EDB278-D44B-44D0-8D51-6DB28488078B}" type="pres">
      <dgm:prSet presAssocID="{1E31D099-70EA-4C50-AD17-E05CEC501CBD}" presName="composite" presStyleCnt="0"/>
      <dgm:spPr/>
    </dgm:pt>
    <dgm:pt modelId="{5F142B69-9981-4663-81E9-854212EA1BAB}" type="pres">
      <dgm:prSet presAssocID="{1E31D099-70EA-4C50-AD17-E05CEC501CBD}" presName="LShape" presStyleLbl="alignNode1" presStyleIdx="2" presStyleCnt="9"/>
      <dgm:spPr>
        <a:solidFill>
          <a:srgbClr val="FFFF00"/>
        </a:solidFill>
        <a:ln>
          <a:solidFill>
            <a:schemeClr val="tx1"/>
          </a:solidFill>
        </a:ln>
      </dgm:spPr>
    </dgm:pt>
    <dgm:pt modelId="{0EAEC039-00FF-4F17-AF63-942FD06F4E3C}" type="pres">
      <dgm:prSet presAssocID="{1E31D099-70EA-4C50-AD17-E05CEC501CBD}" presName="ParentText" presStyleLbl="revTx" presStyleIdx="1" presStyleCnt="5">
        <dgm:presLayoutVars>
          <dgm:chMax val="0"/>
          <dgm:chPref val="0"/>
          <dgm:bulletEnabled val="1"/>
        </dgm:presLayoutVars>
      </dgm:prSet>
      <dgm:spPr/>
      <dgm:t>
        <a:bodyPr/>
        <a:lstStyle/>
        <a:p>
          <a:endParaRPr lang="en-US"/>
        </a:p>
      </dgm:t>
    </dgm:pt>
    <dgm:pt modelId="{273A09E4-9EB2-48DA-8669-AD607D38413E}" type="pres">
      <dgm:prSet presAssocID="{1E31D099-70EA-4C50-AD17-E05CEC501CBD}" presName="Triangle" presStyleLbl="alignNode1" presStyleIdx="3" presStyleCnt="9"/>
      <dgm:spPr>
        <a:solidFill>
          <a:srgbClr val="FFFF00"/>
        </a:solidFill>
        <a:ln>
          <a:solidFill>
            <a:schemeClr val="tx1"/>
          </a:solidFill>
        </a:ln>
      </dgm:spPr>
    </dgm:pt>
    <dgm:pt modelId="{CB268B36-D1C6-4FBB-A892-0FD36BF4D2D7}" type="pres">
      <dgm:prSet presAssocID="{15B36661-38F3-4B48-8802-1F1FBDFE71C9}" presName="sibTrans" presStyleCnt="0"/>
      <dgm:spPr/>
    </dgm:pt>
    <dgm:pt modelId="{D9CC5EC1-FAFD-4C6D-ABAC-0BC6B8A0C7A5}" type="pres">
      <dgm:prSet presAssocID="{15B36661-38F3-4B48-8802-1F1FBDFE71C9}" presName="space" presStyleCnt="0"/>
      <dgm:spPr/>
    </dgm:pt>
    <dgm:pt modelId="{E7F5ADCC-DC83-49CA-9EBA-4E4CE72B165F}" type="pres">
      <dgm:prSet presAssocID="{51DB1C91-DD1A-4332-813A-F00FB13E4112}" presName="composite" presStyleCnt="0"/>
      <dgm:spPr/>
    </dgm:pt>
    <dgm:pt modelId="{913E5E18-663A-4D99-BB1F-D9734197A54E}" type="pres">
      <dgm:prSet presAssocID="{51DB1C91-DD1A-4332-813A-F00FB13E4112}" presName="LShape" presStyleLbl="alignNode1" presStyleIdx="4" presStyleCnt="9"/>
      <dgm:spPr>
        <a:solidFill>
          <a:srgbClr val="FFC000"/>
        </a:solidFill>
        <a:ln>
          <a:solidFill>
            <a:schemeClr val="tx1"/>
          </a:solidFill>
        </a:ln>
      </dgm:spPr>
    </dgm:pt>
    <dgm:pt modelId="{F18DC7FD-E16A-4B09-957C-18982A120AA0}" type="pres">
      <dgm:prSet presAssocID="{51DB1C91-DD1A-4332-813A-F00FB13E4112}" presName="ParentText" presStyleLbl="revTx" presStyleIdx="2" presStyleCnt="5">
        <dgm:presLayoutVars>
          <dgm:chMax val="0"/>
          <dgm:chPref val="0"/>
          <dgm:bulletEnabled val="1"/>
        </dgm:presLayoutVars>
      </dgm:prSet>
      <dgm:spPr/>
      <dgm:t>
        <a:bodyPr/>
        <a:lstStyle/>
        <a:p>
          <a:endParaRPr lang="en-US"/>
        </a:p>
      </dgm:t>
    </dgm:pt>
    <dgm:pt modelId="{10D2F39D-88E6-4576-9DE0-870EBBF23CEE}" type="pres">
      <dgm:prSet presAssocID="{51DB1C91-DD1A-4332-813A-F00FB13E4112}" presName="Triangle" presStyleLbl="alignNode1" presStyleIdx="5" presStyleCnt="9"/>
      <dgm:spPr>
        <a:solidFill>
          <a:srgbClr val="FFC000"/>
        </a:solidFill>
        <a:ln>
          <a:solidFill>
            <a:schemeClr val="tx1"/>
          </a:solidFill>
        </a:ln>
      </dgm:spPr>
    </dgm:pt>
    <dgm:pt modelId="{D8EB5B30-F968-4AC2-BB09-40B33C0FBF78}" type="pres">
      <dgm:prSet presAssocID="{33E1035F-B4AE-4AF1-AC44-CD65A9CF2BF7}" presName="sibTrans" presStyleCnt="0"/>
      <dgm:spPr/>
    </dgm:pt>
    <dgm:pt modelId="{1FAF4B3C-7042-46E3-A3A9-F8660BC3E8F5}" type="pres">
      <dgm:prSet presAssocID="{33E1035F-B4AE-4AF1-AC44-CD65A9CF2BF7}" presName="space" presStyleCnt="0"/>
      <dgm:spPr/>
    </dgm:pt>
    <dgm:pt modelId="{807D73EC-9554-40DA-925B-5AE9A34EF34C}" type="pres">
      <dgm:prSet presAssocID="{5E123E97-1EBC-4DC9-8A65-04A2041DF825}" presName="composite" presStyleCnt="0"/>
      <dgm:spPr/>
    </dgm:pt>
    <dgm:pt modelId="{064082AF-4129-4B8E-997B-18D4D40563F8}" type="pres">
      <dgm:prSet presAssocID="{5E123E97-1EBC-4DC9-8A65-04A2041DF825}" presName="LShape" presStyleLbl="alignNode1" presStyleIdx="6" presStyleCnt="9"/>
      <dgm:spPr>
        <a:solidFill>
          <a:srgbClr val="FF0000"/>
        </a:solidFill>
        <a:ln>
          <a:solidFill>
            <a:schemeClr val="tx1"/>
          </a:solidFill>
        </a:ln>
      </dgm:spPr>
    </dgm:pt>
    <dgm:pt modelId="{5A1CB5DF-CA8E-403C-9208-E7F992B88D2A}" type="pres">
      <dgm:prSet presAssocID="{5E123E97-1EBC-4DC9-8A65-04A2041DF825}" presName="ParentText" presStyleLbl="revTx" presStyleIdx="3" presStyleCnt="5">
        <dgm:presLayoutVars>
          <dgm:chMax val="0"/>
          <dgm:chPref val="0"/>
          <dgm:bulletEnabled val="1"/>
        </dgm:presLayoutVars>
      </dgm:prSet>
      <dgm:spPr/>
      <dgm:t>
        <a:bodyPr/>
        <a:lstStyle/>
        <a:p>
          <a:endParaRPr lang="en-US"/>
        </a:p>
      </dgm:t>
    </dgm:pt>
    <dgm:pt modelId="{5991609F-3486-45BE-8A6D-CFB49DFEA527}" type="pres">
      <dgm:prSet presAssocID="{5E123E97-1EBC-4DC9-8A65-04A2041DF825}" presName="Triangle" presStyleLbl="alignNode1" presStyleIdx="7" presStyleCnt="9"/>
      <dgm:spPr>
        <a:solidFill>
          <a:srgbClr val="FF0000"/>
        </a:solidFill>
        <a:ln>
          <a:solidFill>
            <a:schemeClr val="tx1"/>
          </a:solidFill>
        </a:ln>
      </dgm:spPr>
    </dgm:pt>
    <dgm:pt modelId="{EB87AEF1-60E5-4901-8C3A-D8C2E9CD9D80}" type="pres">
      <dgm:prSet presAssocID="{B9F7CA7A-D5DF-4D9C-B358-AE2E14FB7715}" presName="sibTrans" presStyleCnt="0"/>
      <dgm:spPr/>
    </dgm:pt>
    <dgm:pt modelId="{81EE7BD4-7F34-40B9-B780-30EBB624EBFF}" type="pres">
      <dgm:prSet presAssocID="{B9F7CA7A-D5DF-4D9C-B358-AE2E14FB7715}" presName="space" presStyleCnt="0"/>
      <dgm:spPr/>
    </dgm:pt>
    <dgm:pt modelId="{F8FA79BC-D602-4EC2-9BC7-F3944D384DB4}" type="pres">
      <dgm:prSet presAssocID="{67A53C2D-3AD3-48D2-B4AB-7061E3763A6A}" presName="composite" presStyleCnt="0"/>
      <dgm:spPr/>
    </dgm:pt>
    <dgm:pt modelId="{94FAC7E9-587C-4865-8B63-EC826CE5BDD7}" type="pres">
      <dgm:prSet presAssocID="{67A53C2D-3AD3-48D2-B4AB-7061E3763A6A}" presName="LShape" presStyleLbl="alignNode1" presStyleIdx="8" presStyleCnt="9"/>
      <dgm:spPr>
        <a:solidFill>
          <a:srgbClr val="C00000"/>
        </a:solidFill>
        <a:ln>
          <a:solidFill>
            <a:schemeClr val="tx1"/>
          </a:solidFill>
        </a:ln>
      </dgm:spPr>
    </dgm:pt>
    <dgm:pt modelId="{C061ADA0-0871-4CDE-804C-21D91163D2AA}" type="pres">
      <dgm:prSet presAssocID="{67A53C2D-3AD3-48D2-B4AB-7061E3763A6A}" presName="ParentText" presStyleLbl="revTx" presStyleIdx="4" presStyleCnt="5">
        <dgm:presLayoutVars>
          <dgm:chMax val="0"/>
          <dgm:chPref val="0"/>
          <dgm:bulletEnabled val="1"/>
        </dgm:presLayoutVars>
      </dgm:prSet>
      <dgm:spPr/>
      <dgm:t>
        <a:bodyPr/>
        <a:lstStyle/>
        <a:p>
          <a:endParaRPr lang="en-US"/>
        </a:p>
      </dgm:t>
    </dgm:pt>
  </dgm:ptLst>
  <dgm:cxnLst>
    <dgm:cxn modelId="{A061636B-DE18-4A49-9DB7-CBF74F183C5A}" type="presOf" srcId="{1247AD5B-88A3-48C2-8D45-2B94C028E769}" destId="{DA846A5E-1DA4-4B20-946B-1607E1348C90}" srcOrd="0" destOrd="0" presId="urn:microsoft.com/office/officeart/2009/3/layout/StepUpProcess"/>
    <dgm:cxn modelId="{1643277A-6BF0-470F-B47A-0C56EF99A465}" type="presOf" srcId="{67A53C2D-3AD3-48D2-B4AB-7061E3763A6A}" destId="{C061ADA0-0871-4CDE-804C-21D91163D2AA}" srcOrd="0" destOrd="0" presId="urn:microsoft.com/office/officeart/2009/3/layout/StepUpProcess"/>
    <dgm:cxn modelId="{BCAEE61F-2830-4807-81A3-87DE59052E5A}" srcId="{41CCEA09-130A-431A-A14E-1157332A6025}" destId="{67A53C2D-3AD3-48D2-B4AB-7061E3763A6A}" srcOrd="4" destOrd="0" parTransId="{66B2B200-295F-4E94-8A92-015A9EC03B25}" sibTransId="{88091BDF-A9CB-4437-9BB8-8EEF8A4546F2}"/>
    <dgm:cxn modelId="{E64DA573-795F-4A1C-9858-C8B5E6C3AC18}" type="presOf" srcId="{41CCEA09-130A-431A-A14E-1157332A6025}" destId="{A4BEF05B-64F7-46D5-929D-87E59BBADEB3}" srcOrd="0" destOrd="0" presId="urn:microsoft.com/office/officeart/2009/3/layout/StepUpProcess"/>
    <dgm:cxn modelId="{C6EA91B5-E62A-4714-8674-9A9272EE2086}" type="presOf" srcId="{5E123E97-1EBC-4DC9-8A65-04A2041DF825}" destId="{5A1CB5DF-CA8E-403C-9208-E7F992B88D2A}" srcOrd="0" destOrd="0" presId="urn:microsoft.com/office/officeart/2009/3/layout/StepUpProcess"/>
    <dgm:cxn modelId="{BDA44112-97B9-41F1-8FD8-52C9B9FEAF3B}" type="presOf" srcId="{51DB1C91-DD1A-4332-813A-F00FB13E4112}" destId="{F18DC7FD-E16A-4B09-957C-18982A120AA0}" srcOrd="0" destOrd="0" presId="urn:microsoft.com/office/officeart/2009/3/layout/StepUpProcess"/>
    <dgm:cxn modelId="{9DD35603-4007-4767-A3E7-1AACF0B85AC6}" srcId="{41CCEA09-130A-431A-A14E-1157332A6025}" destId="{1E31D099-70EA-4C50-AD17-E05CEC501CBD}" srcOrd="1" destOrd="0" parTransId="{86F797D6-8B4F-45B4-AB8E-FBD9B9C1969A}" sibTransId="{15B36661-38F3-4B48-8802-1F1FBDFE71C9}"/>
    <dgm:cxn modelId="{3C63FF12-B5B2-4E94-957E-F672F341F4F0}" srcId="{41CCEA09-130A-431A-A14E-1157332A6025}" destId="{5E123E97-1EBC-4DC9-8A65-04A2041DF825}" srcOrd="3" destOrd="0" parTransId="{70E3C524-2995-4390-9562-2E3E76D823ED}" sibTransId="{B9F7CA7A-D5DF-4D9C-B358-AE2E14FB7715}"/>
    <dgm:cxn modelId="{001E8D96-AE14-4BFB-A07B-B1DC7242DA19}" type="presOf" srcId="{1E31D099-70EA-4C50-AD17-E05CEC501CBD}" destId="{0EAEC039-00FF-4F17-AF63-942FD06F4E3C}" srcOrd="0" destOrd="0" presId="urn:microsoft.com/office/officeart/2009/3/layout/StepUpProcess"/>
    <dgm:cxn modelId="{75A8A720-D4B4-482B-B59A-82B736D1A62D}" srcId="{41CCEA09-130A-431A-A14E-1157332A6025}" destId="{51DB1C91-DD1A-4332-813A-F00FB13E4112}" srcOrd="2" destOrd="0" parTransId="{D020A85F-FA82-4A39-B049-81575F6AD8A6}" sibTransId="{33E1035F-B4AE-4AF1-AC44-CD65A9CF2BF7}"/>
    <dgm:cxn modelId="{4DBA7E79-9B13-498A-B7BD-39CC26411FD2}" srcId="{41CCEA09-130A-431A-A14E-1157332A6025}" destId="{1247AD5B-88A3-48C2-8D45-2B94C028E769}" srcOrd="0" destOrd="0" parTransId="{6BBD77E4-9FB4-4CC5-8DA9-F2C15EC47C8F}" sibTransId="{00D64539-EA64-4704-B0E5-8AA07889C072}"/>
    <dgm:cxn modelId="{59810854-8DDB-4D97-A503-6514A724BE9D}" type="presParOf" srcId="{A4BEF05B-64F7-46D5-929D-87E59BBADEB3}" destId="{9D4F60BE-8D2E-4865-945F-E1E5EC1B5F3C}" srcOrd="0" destOrd="0" presId="urn:microsoft.com/office/officeart/2009/3/layout/StepUpProcess"/>
    <dgm:cxn modelId="{2634890C-38FD-4FD9-8295-679959AF3C99}" type="presParOf" srcId="{9D4F60BE-8D2E-4865-945F-E1E5EC1B5F3C}" destId="{5748F110-AB01-4E99-99B3-E79FAF117B79}" srcOrd="0" destOrd="0" presId="urn:microsoft.com/office/officeart/2009/3/layout/StepUpProcess"/>
    <dgm:cxn modelId="{127998AF-475D-4BED-8CD5-9C25150F471C}" type="presParOf" srcId="{9D4F60BE-8D2E-4865-945F-E1E5EC1B5F3C}" destId="{DA846A5E-1DA4-4B20-946B-1607E1348C90}" srcOrd="1" destOrd="0" presId="urn:microsoft.com/office/officeart/2009/3/layout/StepUpProcess"/>
    <dgm:cxn modelId="{5D77DF47-31BC-47A3-93A6-9A2EDF3AD692}" type="presParOf" srcId="{9D4F60BE-8D2E-4865-945F-E1E5EC1B5F3C}" destId="{B985C0E8-AF68-4AF5-90D8-CBAC33D777F4}" srcOrd="2" destOrd="0" presId="urn:microsoft.com/office/officeart/2009/3/layout/StepUpProcess"/>
    <dgm:cxn modelId="{52DE2870-DBF8-4A14-8D2A-B2F6156B2A19}" type="presParOf" srcId="{A4BEF05B-64F7-46D5-929D-87E59BBADEB3}" destId="{3E35BA7C-9219-46D1-BE2A-2D7F3C6B8928}" srcOrd="1" destOrd="0" presId="urn:microsoft.com/office/officeart/2009/3/layout/StepUpProcess"/>
    <dgm:cxn modelId="{61047FB7-1E18-4B27-A799-0B263297AED4}" type="presParOf" srcId="{3E35BA7C-9219-46D1-BE2A-2D7F3C6B8928}" destId="{E1832885-8EB2-4AB5-8971-63081B8782D6}" srcOrd="0" destOrd="0" presId="urn:microsoft.com/office/officeart/2009/3/layout/StepUpProcess"/>
    <dgm:cxn modelId="{7323C211-2EFA-4E7A-B970-4A8A5A12D041}" type="presParOf" srcId="{A4BEF05B-64F7-46D5-929D-87E59BBADEB3}" destId="{49EDB278-D44B-44D0-8D51-6DB28488078B}" srcOrd="2" destOrd="0" presId="urn:microsoft.com/office/officeart/2009/3/layout/StepUpProcess"/>
    <dgm:cxn modelId="{033061FD-5892-4DFF-9428-1E354987D83E}" type="presParOf" srcId="{49EDB278-D44B-44D0-8D51-6DB28488078B}" destId="{5F142B69-9981-4663-81E9-854212EA1BAB}" srcOrd="0" destOrd="0" presId="urn:microsoft.com/office/officeart/2009/3/layout/StepUpProcess"/>
    <dgm:cxn modelId="{0624E853-866C-455F-954F-0AEB6B79BB14}" type="presParOf" srcId="{49EDB278-D44B-44D0-8D51-6DB28488078B}" destId="{0EAEC039-00FF-4F17-AF63-942FD06F4E3C}" srcOrd="1" destOrd="0" presId="urn:microsoft.com/office/officeart/2009/3/layout/StepUpProcess"/>
    <dgm:cxn modelId="{FD46A77D-4015-4B6B-B0EB-82E8D2B9B5B6}" type="presParOf" srcId="{49EDB278-D44B-44D0-8D51-6DB28488078B}" destId="{273A09E4-9EB2-48DA-8669-AD607D38413E}" srcOrd="2" destOrd="0" presId="urn:microsoft.com/office/officeart/2009/3/layout/StepUpProcess"/>
    <dgm:cxn modelId="{4B691027-A67B-4A3D-98D1-C2EFA2E81FAA}" type="presParOf" srcId="{A4BEF05B-64F7-46D5-929D-87E59BBADEB3}" destId="{CB268B36-D1C6-4FBB-A892-0FD36BF4D2D7}" srcOrd="3" destOrd="0" presId="urn:microsoft.com/office/officeart/2009/3/layout/StepUpProcess"/>
    <dgm:cxn modelId="{450A7B9F-B8BA-4374-BDAA-34FA9662D5F5}" type="presParOf" srcId="{CB268B36-D1C6-4FBB-A892-0FD36BF4D2D7}" destId="{D9CC5EC1-FAFD-4C6D-ABAC-0BC6B8A0C7A5}" srcOrd="0" destOrd="0" presId="urn:microsoft.com/office/officeart/2009/3/layout/StepUpProcess"/>
    <dgm:cxn modelId="{2BB009C7-6E1A-4AD7-8A93-CFFF3B8246F6}" type="presParOf" srcId="{A4BEF05B-64F7-46D5-929D-87E59BBADEB3}" destId="{E7F5ADCC-DC83-49CA-9EBA-4E4CE72B165F}" srcOrd="4" destOrd="0" presId="urn:microsoft.com/office/officeart/2009/3/layout/StepUpProcess"/>
    <dgm:cxn modelId="{D5F2D4D3-D0BF-4A8F-A51A-F0948B269B0B}" type="presParOf" srcId="{E7F5ADCC-DC83-49CA-9EBA-4E4CE72B165F}" destId="{913E5E18-663A-4D99-BB1F-D9734197A54E}" srcOrd="0" destOrd="0" presId="urn:microsoft.com/office/officeart/2009/3/layout/StepUpProcess"/>
    <dgm:cxn modelId="{AE3ED440-DBB7-4541-83C9-3DAA094883C4}" type="presParOf" srcId="{E7F5ADCC-DC83-49CA-9EBA-4E4CE72B165F}" destId="{F18DC7FD-E16A-4B09-957C-18982A120AA0}" srcOrd="1" destOrd="0" presId="urn:microsoft.com/office/officeart/2009/3/layout/StepUpProcess"/>
    <dgm:cxn modelId="{56066684-0633-4C2B-B67B-FA3445BF2DC6}" type="presParOf" srcId="{E7F5ADCC-DC83-49CA-9EBA-4E4CE72B165F}" destId="{10D2F39D-88E6-4576-9DE0-870EBBF23CEE}" srcOrd="2" destOrd="0" presId="urn:microsoft.com/office/officeart/2009/3/layout/StepUpProcess"/>
    <dgm:cxn modelId="{814EABBE-D1AE-4098-8AF5-B0F04BF2C2ED}" type="presParOf" srcId="{A4BEF05B-64F7-46D5-929D-87E59BBADEB3}" destId="{D8EB5B30-F968-4AC2-BB09-40B33C0FBF78}" srcOrd="5" destOrd="0" presId="urn:microsoft.com/office/officeart/2009/3/layout/StepUpProcess"/>
    <dgm:cxn modelId="{FE014F13-0BDA-42B9-85BA-0CCB98C9E846}" type="presParOf" srcId="{D8EB5B30-F968-4AC2-BB09-40B33C0FBF78}" destId="{1FAF4B3C-7042-46E3-A3A9-F8660BC3E8F5}" srcOrd="0" destOrd="0" presId="urn:microsoft.com/office/officeart/2009/3/layout/StepUpProcess"/>
    <dgm:cxn modelId="{0AC52179-6D44-434F-8945-15C1880518C9}" type="presParOf" srcId="{A4BEF05B-64F7-46D5-929D-87E59BBADEB3}" destId="{807D73EC-9554-40DA-925B-5AE9A34EF34C}" srcOrd="6" destOrd="0" presId="urn:microsoft.com/office/officeart/2009/3/layout/StepUpProcess"/>
    <dgm:cxn modelId="{3C422530-EA10-45D9-A2A8-3D16DD08FE8D}" type="presParOf" srcId="{807D73EC-9554-40DA-925B-5AE9A34EF34C}" destId="{064082AF-4129-4B8E-997B-18D4D40563F8}" srcOrd="0" destOrd="0" presId="urn:microsoft.com/office/officeart/2009/3/layout/StepUpProcess"/>
    <dgm:cxn modelId="{23928B6B-1A46-40EA-8BB7-03831D7E22A9}" type="presParOf" srcId="{807D73EC-9554-40DA-925B-5AE9A34EF34C}" destId="{5A1CB5DF-CA8E-403C-9208-E7F992B88D2A}" srcOrd="1" destOrd="0" presId="urn:microsoft.com/office/officeart/2009/3/layout/StepUpProcess"/>
    <dgm:cxn modelId="{B7F7D7D8-690E-4521-81DB-B8DA2D5873BA}" type="presParOf" srcId="{807D73EC-9554-40DA-925B-5AE9A34EF34C}" destId="{5991609F-3486-45BE-8A6D-CFB49DFEA527}" srcOrd="2" destOrd="0" presId="urn:microsoft.com/office/officeart/2009/3/layout/StepUpProcess"/>
    <dgm:cxn modelId="{CFFF50FD-D59A-459C-8FA4-09F9EA0E4C2D}" type="presParOf" srcId="{A4BEF05B-64F7-46D5-929D-87E59BBADEB3}" destId="{EB87AEF1-60E5-4901-8C3A-D8C2E9CD9D80}" srcOrd="7" destOrd="0" presId="urn:microsoft.com/office/officeart/2009/3/layout/StepUpProcess"/>
    <dgm:cxn modelId="{B73B0C05-900A-4E99-87F7-61B9FE54D9EC}" type="presParOf" srcId="{EB87AEF1-60E5-4901-8C3A-D8C2E9CD9D80}" destId="{81EE7BD4-7F34-40B9-B780-30EBB624EBFF}" srcOrd="0" destOrd="0" presId="urn:microsoft.com/office/officeart/2009/3/layout/StepUpProcess"/>
    <dgm:cxn modelId="{5C8DDFCF-70DF-47C4-9671-C42951EC0BD9}" type="presParOf" srcId="{A4BEF05B-64F7-46D5-929D-87E59BBADEB3}" destId="{F8FA79BC-D602-4EC2-9BC7-F3944D384DB4}" srcOrd="8" destOrd="0" presId="urn:microsoft.com/office/officeart/2009/3/layout/StepUpProcess"/>
    <dgm:cxn modelId="{6B26CB3F-0DC3-4BA7-AE9F-152DDADD6311}" type="presParOf" srcId="{F8FA79BC-D602-4EC2-9BC7-F3944D384DB4}" destId="{94FAC7E9-587C-4865-8B63-EC826CE5BDD7}" srcOrd="0" destOrd="0" presId="urn:microsoft.com/office/officeart/2009/3/layout/StepUpProcess"/>
    <dgm:cxn modelId="{CF74CF9F-6847-41AB-9177-8B981B91EB3E}" type="presParOf" srcId="{F8FA79BC-D602-4EC2-9BC7-F3944D384DB4}" destId="{C061ADA0-0871-4CDE-804C-21D91163D2A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8F110-AB01-4E99-99B3-E79FAF117B79}">
      <dsp:nvSpPr>
        <dsp:cNvPr id="0" name=""/>
        <dsp:cNvSpPr/>
      </dsp:nvSpPr>
      <dsp:spPr>
        <a:xfrm rot="5400000">
          <a:off x="303650" y="2542114"/>
          <a:ext cx="910371" cy="1514837"/>
        </a:xfrm>
        <a:prstGeom prst="corner">
          <a:avLst>
            <a:gd name="adj1" fmla="val 16120"/>
            <a:gd name="adj2" fmla="val 16110"/>
          </a:avLst>
        </a:prstGeom>
        <a:solidFill>
          <a:srgbClr val="92D05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DA846A5E-1DA4-4B20-946B-1607E1348C90}">
      <dsp:nvSpPr>
        <dsp:cNvPr id="0" name=""/>
        <dsp:cNvSpPr/>
      </dsp:nvSpPr>
      <dsp:spPr>
        <a:xfrm>
          <a:off x="151687" y="2994725"/>
          <a:ext cx="1367604" cy="11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Warning</a:t>
          </a:r>
          <a:endParaRPr lang="en-US" sz="1700" b="1" kern="1200" dirty="0"/>
        </a:p>
      </dsp:txBody>
      <dsp:txXfrm>
        <a:off x="151687" y="2994725"/>
        <a:ext cx="1367604" cy="1198785"/>
      </dsp:txXfrm>
    </dsp:sp>
    <dsp:sp modelId="{B985C0E8-AF68-4AF5-90D8-CBAC33D777F4}">
      <dsp:nvSpPr>
        <dsp:cNvPr id="0" name=""/>
        <dsp:cNvSpPr/>
      </dsp:nvSpPr>
      <dsp:spPr>
        <a:xfrm>
          <a:off x="1261252" y="2430590"/>
          <a:ext cx="258038" cy="258038"/>
        </a:xfrm>
        <a:prstGeom prst="triangle">
          <a:avLst>
            <a:gd name="adj" fmla="val 100000"/>
          </a:avLst>
        </a:prstGeom>
        <a:solidFill>
          <a:schemeClr val="accent3">
            <a:hueOff val="1406283"/>
            <a:satOff val="-2110"/>
            <a:lumOff val="-343"/>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5F142B69-9981-4663-81E9-854212EA1BAB}">
      <dsp:nvSpPr>
        <dsp:cNvPr id="0" name=""/>
        <dsp:cNvSpPr/>
      </dsp:nvSpPr>
      <dsp:spPr>
        <a:xfrm rot="5400000">
          <a:off x="1977865" y="2127828"/>
          <a:ext cx="910371" cy="1514837"/>
        </a:xfrm>
        <a:prstGeom prst="corner">
          <a:avLst>
            <a:gd name="adj1" fmla="val 16120"/>
            <a:gd name="adj2" fmla="val 16110"/>
          </a:avLst>
        </a:prstGeom>
        <a:solidFill>
          <a:srgbClr val="FFFF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0EAEC039-00FF-4F17-AF63-942FD06F4E3C}">
      <dsp:nvSpPr>
        <dsp:cNvPr id="0" name=""/>
        <dsp:cNvSpPr/>
      </dsp:nvSpPr>
      <dsp:spPr>
        <a:xfrm>
          <a:off x="1825901" y="2580438"/>
          <a:ext cx="1367604" cy="11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Conduct foul while in possession</a:t>
          </a:r>
          <a:endParaRPr lang="en-US" sz="1700" b="1" kern="1200" dirty="0"/>
        </a:p>
      </dsp:txBody>
      <dsp:txXfrm>
        <a:off x="1825901" y="2580438"/>
        <a:ext cx="1367604" cy="1198785"/>
      </dsp:txXfrm>
    </dsp:sp>
    <dsp:sp modelId="{273A09E4-9EB2-48DA-8669-AD607D38413E}">
      <dsp:nvSpPr>
        <dsp:cNvPr id="0" name=""/>
        <dsp:cNvSpPr/>
      </dsp:nvSpPr>
      <dsp:spPr>
        <a:xfrm>
          <a:off x="2935467" y="2016304"/>
          <a:ext cx="258038" cy="258038"/>
        </a:xfrm>
        <a:prstGeom prst="triangle">
          <a:avLst>
            <a:gd name="adj" fmla="val 100000"/>
          </a:avLst>
        </a:prstGeom>
        <a:solidFill>
          <a:srgbClr val="FFFF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913E5E18-663A-4D99-BB1F-D9734197A54E}">
      <dsp:nvSpPr>
        <dsp:cNvPr id="0" name=""/>
        <dsp:cNvSpPr/>
      </dsp:nvSpPr>
      <dsp:spPr>
        <a:xfrm rot="5400000">
          <a:off x="3652080" y="1713542"/>
          <a:ext cx="910371" cy="1514837"/>
        </a:xfrm>
        <a:prstGeom prst="corner">
          <a:avLst>
            <a:gd name="adj1" fmla="val 16120"/>
            <a:gd name="adj2" fmla="val 1611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F18DC7FD-E16A-4B09-957C-18982A120AA0}">
      <dsp:nvSpPr>
        <dsp:cNvPr id="0" name=""/>
        <dsp:cNvSpPr/>
      </dsp:nvSpPr>
      <dsp:spPr>
        <a:xfrm>
          <a:off x="3500116" y="2166152"/>
          <a:ext cx="1367604" cy="11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Conduct foul while opponent has possession</a:t>
          </a:r>
          <a:endParaRPr lang="en-US" sz="1700" b="1" kern="1200" dirty="0"/>
        </a:p>
      </dsp:txBody>
      <dsp:txXfrm>
        <a:off x="3500116" y="2166152"/>
        <a:ext cx="1367604" cy="1198785"/>
      </dsp:txXfrm>
    </dsp:sp>
    <dsp:sp modelId="{10D2F39D-88E6-4576-9DE0-870EBBF23CEE}">
      <dsp:nvSpPr>
        <dsp:cNvPr id="0" name=""/>
        <dsp:cNvSpPr/>
      </dsp:nvSpPr>
      <dsp:spPr>
        <a:xfrm>
          <a:off x="4609682" y="1602018"/>
          <a:ext cx="258038" cy="258038"/>
        </a:xfrm>
        <a:prstGeom prst="triangle">
          <a:avLst>
            <a:gd name="adj" fmla="val 100000"/>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064082AF-4129-4B8E-997B-18D4D40563F8}">
      <dsp:nvSpPr>
        <dsp:cNvPr id="0" name=""/>
        <dsp:cNvSpPr/>
      </dsp:nvSpPr>
      <dsp:spPr>
        <a:xfrm rot="5400000">
          <a:off x="5326294" y="1299256"/>
          <a:ext cx="910371" cy="1514837"/>
        </a:xfrm>
        <a:prstGeom prst="corner">
          <a:avLst>
            <a:gd name="adj1" fmla="val 16120"/>
            <a:gd name="adj2" fmla="val 1611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5A1CB5DF-CA8E-403C-9208-E7F992B88D2A}">
      <dsp:nvSpPr>
        <dsp:cNvPr id="0" name=""/>
        <dsp:cNvSpPr/>
      </dsp:nvSpPr>
      <dsp:spPr>
        <a:xfrm>
          <a:off x="5174331" y="1751866"/>
          <a:ext cx="1367604" cy="11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USC 1-minute NR</a:t>
          </a:r>
          <a:endParaRPr lang="en-US" sz="1700" b="1" kern="1200" dirty="0"/>
        </a:p>
      </dsp:txBody>
      <dsp:txXfrm>
        <a:off x="5174331" y="1751866"/>
        <a:ext cx="1367604" cy="1198785"/>
      </dsp:txXfrm>
    </dsp:sp>
    <dsp:sp modelId="{5991609F-3486-45BE-8A6D-CFB49DFEA527}">
      <dsp:nvSpPr>
        <dsp:cNvPr id="0" name=""/>
        <dsp:cNvSpPr/>
      </dsp:nvSpPr>
      <dsp:spPr>
        <a:xfrm>
          <a:off x="6283896" y="1187732"/>
          <a:ext cx="258038" cy="258038"/>
        </a:xfrm>
        <a:prstGeom prst="triangle">
          <a:avLst>
            <a:gd name="adj" fmla="val 100000"/>
          </a:avLst>
        </a:prstGeom>
        <a:solidFill>
          <a:srgbClr val="FF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94FAC7E9-587C-4865-8B63-EC826CE5BDD7}">
      <dsp:nvSpPr>
        <dsp:cNvPr id="0" name=""/>
        <dsp:cNvSpPr/>
      </dsp:nvSpPr>
      <dsp:spPr>
        <a:xfrm rot="5400000">
          <a:off x="7000509" y="884970"/>
          <a:ext cx="910371" cy="1514837"/>
        </a:xfrm>
        <a:prstGeom prst="corner">
          <a:avLst>
            <a:gd name="adj1" fmla="val 16120"/>
            <a:gd name="adj2" fmla="val 16110"/>
          </a:avLst>
        </a:prstGeom>
        <a:solidFill>
          <a:srgbClr val="C00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C061ADA0-0871-4CDE-804C-21D91163D2AA}">
      <dsp:nvSpPr>
        <dsp:cNvPr id="0" name=""/>
        <dsp:cNvSpPr/>
      </dsp:nvSpPr>
      <dsp:spPr>
        <a:xfrm>
          <a:off x="6848545" y="1337580"/>
          <a:ext cx="1367604" cy="119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USC 3-minute NR</a:t>
          </a:r>
          <a:endParaRPr lang="en-US" sz="1700" b="1" kern="1200" dirty="0"/>
        </a:p>
      </dsp:txBody>
      <dsp:txXfrm>
        <a:off x="6848545" y="1337580"/>
        <a:ext cx="1367604" cy="119878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Trainer Guide	</a:t>
            </a:r>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smtClean="0"/>
              <a:t>Men’s Officials Education Program</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2A66874-14C1-449F-9EB3-24ABC5F1C80C}" type="slidenum">
              <a:rPr lang="en-US" smtClean="0"/>
              <a:t>‹#›</a:t>
            </a:fld>
            <a:endParaRPr lang="en-US"/>
          </a:p>
        </p:txBody>
      </p:sp>
    </p:spTree>
    <p:extLst>
      <p:ext uri="{BB962C8B-B14F-4D97-AF65-F5344CB8AC3E}">
        <p14:creationId xmlns:p14="http://schemas.microsoft.com/office/powerpoint/2010/main" val="1834605546"/>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2pPr>
    <a:lvl3pPr marL="1085850" indent="-171450"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Courier New" panose="02070309020205020404" pitchFamily="49" charset="0"/>
      <a:buChar char="o"/>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 slide</a:t>
            </a:r>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a:t>
            </a:fld>
            <a:endParaRPr lang="en-US"/>
          </a:p>
        </p:txBody>
      </p:sp>
    </p:spTree>
    <p:extLst>
      <p:ext uri="{BB962C8B-B14F-4D97-AF65-F5344CB8AC3E}">
        <p14:creationId xmlns:p14="http://schemas.microsoft.com/office/powerpoint/2010/main" val="317779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Caliber of Play considerations</a:t>
            </a:r>
          </a:p>
          <a:p>
            <a:r>
              <a:rPr lang="en-US" dirty="0" smtClean="0"/>
              <a:t>Low level</a:t>
            </a:r>
          </a:p>
          <a:p>
            <a:pPr lvl="1"/>
            <a:r>
              <a:rPr lang="en-US" dirty="0" smtClean="0"/>
              <a:t>Only penalize inept play that creates a significant advantage </a:t>
            </a:r>
          </a:p>
          <a:p>
            <a:r>
              <a:rPr lang="en-US" dirty="0" smtClean="0"/>
              <a:t>High level </a:t>
            </a:r>
          </a:p>
          <a:p>
            <a:pPr lvl="1"/>
            <a:r>
              <a:rPr lang="en-US" dirty="0" smtClean="0"/>
              <a:t>Let players know that you see what they are doing </a:t>
            </a:r>
          </a:p>
          <a:p>
            <a:pPr lvl="1"/>
            <a:r>
              <a:rPr lang="en-US" dirty="0" smtClean="0"/>
              <a:t>Penalize intentional violations that create small, but </a:t>
            </a:r>
            <a:r>
              <a:rPr lang="en-US" b="1" dirty="0" smtClean="0"/>
              <a:t>crucial,</a:t>
            </a:r>
            <a:r>
              <a:rPr lang="en-US" dirty="0" smtClean="0"/>
              <a:t> advantages</a:t>
            </a:r>
          </a:p>
          <a:p>
            <a:endParaRPr lang="en-US" dirty="0" smtClean="0"/>
          </a:p>
          <a:p>
            <a:r>
              <a:rPr lang="en-US" b="1" dirty="0" smtClean="0"/>
              <a:t>Class Question</a:t>
            </a:r>
          </a:p>
          <a:p>
            <a:pPr lvl="1"/>
            <a:r>
              <a:rPr lang="en-US" dirty="0" smtClean="0"/>
              <a:t>How</a:t>
            </a:r>
            <a:r>
              <a:rPr lang="en-US" baseline="0" dirty="0" smtClean="0"/>
              <a:t> should you let a player know that they should stop doing something? </a:t>
            </a:r>
            <a:r>
              <a:rPr lang="en-US" u="sng" baseline="0" dirty="0" smtClean="0"/>
              <a:t>Dead ball time is usually the most effective. A quick word with a player that you saw them do something foolish and you are watching them closely as a result.</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10</a:t>
            </a:fld>
            <a:endParaRPr lang="en-US"/>
          </a:p>
        </p:txBody>
      </p:sp>
    </p:spTree>
    <p:extLst>
      <p:ext uri="{BB962C8B-B14F-4D97-AF65-F5344CB8AC3E}">
        <p14:creationId xmlns:p14="http://schemas.microsoft.com/office/powerpoint/2010/main" val="3398473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 – is play “</a:t>
            </a:r>
            <a:r>
              <a:rPr lang="en-US" dirty="0" err="1" smtClean="0"/>
              <a:t>chippy</a:t>
            </a:r>
            <a:r>
              <a:rPr lang="en-US" dirty="0" smtClean="0"/>
              <a:t>”?</a:t>
            </a:r>
          </a:p>
          <a:p>
            <a:r>
              <a:rPr lang="en-US" dirty="0" smtClean="0"/>
              <a:t>If so – </a:t>
            </a:r>
          </a:p>
          <a:p>
            <a:pPr lvl="1"/>
            <a:r>
              <a:rPr lang="en-US" dirty="0" smtClean="0"/>
              <a:t>Tighten up on player control violations to prevent personal fouls </a:t>
            </a:r>
          </a:p>
          <a:p>
            <a:pPr lvl="1"/>
            <a:r>
              <a:rPr lang="en-US" dirty="0" smtClean="0"/>
              <a:t>Keep “play-on” interval </a:t>
            </a:r>
            <a:r>
              <a:rPr lang="en-US" b="1" dirty="0" smtClean="0"/>
              <a:t>very </a:t>
            </a:r>
            <a:r>
              <a:rPr lang="en-US" dirty="0" smtClean="0"/>
              <a:t>short, to prevent escalation or retaliation</a:t>
            </a:r>
          </a:p>
          <a:p>
            <a:r>
              <a:rPr lang="en-US" dirty="0" smtClean="0"/>
              <a:t>Opportunities </a:t>
            </a:r>
          </a:p>
          <a:p>
            <a:pPr lvl="1"/>
            <a:r>
              <a:rPr lang="en-US" dirty="0" smtClean="0"/>
              <a:t>Loose ball scrums </a:t>
            </a:r>
          </a:p>
          <a:p>
            <a:pPr lvl="1"/>
            <a:r>
              <a:rPr lang="en-US" dirty="0" smtClean="0"/>
              <a:t>Contact around the crease </a:t>
            </a:r>
          </a:p>
          <a:p>
            <a:pPr lvl="1"/>
            <a:r>
              <a:rPr lang="en-US" dirty="0" smtClean="0"/>
              <a:t>Two players get tangled up</a:t>
            </a:r>
          </a:p>
          <a:p>
            <a:endParaRPr lang="en-US" dirty="0" smtClean="0"/>
          </a:p>
          <a:p>
            <a:r>
              <a:rPr lang="en-US" b="1" dirty="0" smtClean="0"/>
              <a:t>Class Question</a:t>
            </a:r>
          </a:p>
          <a:p>
            <a:pPr lvl="1"/>
            <a:r>
              <a:rPr lang="en-US" dirty="0" smtClean="0"/>
              <a:t>Why a short play-on if play is getting </a:t>
            </a:r>
            <a:r>
              <a:rPr lang="en-US" dirty="0" err="1" smtClean="0"/>
              <a:t>chippy</a:t>
            </a:r>
            <a:r>
              <a:rPr lang="en-US" dirty="0" smtClean="0"/>
              <a:t>? </a:t>
            </a:r>
            <a:r>
              <a:rPr lang="en-US" u="sng" dirty="0" smtClean="0"/>
              <a:t>Most</a:t>
            </a:r>
            <a:r>
              <a:rPr lang="en-US" u="sng" baseline="0" dirty="0" smtClean="0"/>
              <a:t> retaliatory fouls occur because the players feel violated and may not realize that a penalty was already called on their opponent. A shorter play-on means a faster whistle and the player can more quickly realize that play is over and they have a moment to breath and realize that they are getting the ball and not to do anything foolish during the dead ball.</a:t>
            </a:r>
            <a:endParaRPr lang="en-US" u="sng" dirty="0" smtClean="0"/>
          </a:p>
          <a:p>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11</a:t>
            </a:fld>
            <a:endParaRPr lang="en-US"/>
          </a:p>
        </p:txBody>
      </p:sp>
    </p:spTree>
    <p:extLst>
      <p:ext uri="{BB962C8B-B14F-4D97-AF65-F5344CB8AC3E}">
        <p14:creationId xmlns:p14="http://schemas.microsoft.com/office/powerpoint/2010/main" val="4084992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attention!</a:t>
            </a:r>
          </a:p>
          <a:p>
            <a:pPr lvl="1"/>
            <a:r>
              <a:rPr lang="en-US" dirty="0" smtClean="0"/>
              <a:t>Do the participants understand your call?</a:t>
            </a:r>
          </a:p>
          <a:p>
            <a:pPr lvl="1"/>
            <a:r>
              <a:rPr lang="en-US" dirty="0" smtClean="0"/>
              <a:t>Illegal procedure – why? </a:t>
            </a:r>
          </a:p>
          <a:p>
            <a:r>
              <a:rPr lang="en-US" dirty="0" smtClean="0"/>
              <a:t>Caliber of play considerations </a:t>
            </a:r>
          </a:p>
          <a:p>
            <a:pPr lvl="1"/>
            <a:r>
              <a:rPr lang="en-US" dirty="0" smtClean="0"/>
              <a:t>Low level – explain the call to the player who committed the violation</a:t>
            </a:r>
          </a:p>
          <a:p>
            <a:pPr lvl="1"/>
            <a:r>
              <a:rPr lang="en-US" dirty="0" smtClean="0"/>
              <a:t>High level – explain the call to the coach who the call was against (or even both coaches if confusion reigns) </a:t>
            </a:r>
          </a:p>
          <a:p>
            <a:endParaRPr lang="en-US" dirty="0" smtClean="0"/>
          </a:p>
          <a:p>
            <a:r>
              <a:rPr lang="en-US" b="1" dirty="0" smtClean="0"/>
              <a:t>Class Question</a:t>
            </a:r>
          </a:p>
          <a:p>
            <a:pPr lvl="1"/>
            <a:r>
              <a:rPr lang="en-US" dirty="0" smtClean="0"/>
              <a:t>Are you obligated to explain a call to a coach or player?</a:t>
            </a:r>
            <a:r>
              <a:rPr lang="en-US" baseline="0" dirty="0" smtClean="0"/>
              <a:t> </a:t>
            </a:r>
            <a:r>
              <a:rPr lang="en-US" u="sng" baseline="0" dirty="0" smtClean="0"/>
              <a:t>No, however making use of the dead ball time after penalties or between quarters to explain why a penalty was called may help prevent a future penalty.</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12</a:t>
            </a:fld>
            <a:endParaRPr lang="en-US"/>
          </a:p>
        </p:txBody>
      </p:sp>
    </p:spTree>
    <p:extLst>
      <p:ext uri="{BB962C8B-B14F-4D97-AF65-F5344CB8AC3E}">
        <p14:creationId xmlns:p14="http://schemas.microsoft.com/office/powerpoint/2010/main" val="285160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polite questions from coaches </a:t>
            </a:r>
          </a:p>
          <a:p>
            <a:r>
              <a:rPr lang="en-US" dirty="0" smtClean="0"/>
              <a:t>Use the conduct foul “ladder” to manage the benches</a:t>
            </a:r>
          </a:p>
          <a:p>
            <a:r>
              <a:rPr lang="en-US" dirty="0" smtClean="0"/>
              <a:t>Opportunities </a:t>
            </a:r>
          </a:p>
          <a:p>
            <a:pPr lvl="1"/>
            <a:r>
              <a:rPr lang="en-US" dirty="0" smtClean="0"/>
              <a:t>Coach leaves coach's area to confront you</a:t>
            </a:r>
          </a:p>
          <a:p>
            <a:pPr lvl="1"/>
            <a:r>
              <a:rPr lang="en-US" dirty="0" smtClean="0"/>
              <a:t>Head coach is impolite / unprofessional </a:t>
            </a:r>
          </a:p>
          <a:p>
            <a:pPr lvl="1"/>
            <a:r>
              <a:rPr lang="en-US" dirty="0" smtClean="0"/>
              <a:t>Assistant coach tries to influence you</a:t>
            </a:r>
          </a:p>
          <a:p>
            <a:pPr lvl="1"/>
            <a:r>
              <a:rPr lang="en-US" dirty="0" smtClean="0"/>
              <a:t>Maligning comment from bench area</a:t>
            </a:r>
          </a:p>
          <a:p>
            <a:endParaRPr lang="en-US" dirty="0" smtClean="0"/>
          </a:p>
          <a:p>
            <a:r>
              <a:rPr lang="en-US" dirty="0" smtClean="0"/>
              <a:t>Class Question</a:t>
            </a:r>
          </a:p>
          <a:p>
            <a:pPr lvl="1"/>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13</a:t>
            </a:fld>
            <a:endParaRPr lang="en-US"/>
          </a:p>
        </p:txBody>
      </p:sp>
    </p:spTree>
    <p:extLst>
      <p:ext uri="{BB962C8B-B14F-4D97-AF65-F5344CB8AC3E}">
        <p14:creationId xmlns:p14="http://schemas.microsoft.com/office/powerpoint/2010/main" val="327987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Relaxed</a:t>
            </a:r>
          </a:p>
          <a:p>
            <a:pPr lvl="1"/>
            <a:r>
              <a:rPr lang="en-US" dirty="0" smtClean="0"/>
              <a:t>If you are relaxed the</a:t>
            </a:r>
            <a:r>
              <a:rPr lang="en-US" baseline="0" dirty="0" smtClean="0"/>
              <a:t> coaches and players around you will pick up on it and relax themselves.</a:t>
            </a:r>
          </a:p>
          <a:p>
            <a:pPr lvl="0"/>
            <a:r>
              <a:rPr lang="en-US" baseline="0" dirty="0" smtClean="0"/>
              <a:t>Confident</a:t>
            </a:r>
          </a:p>
          <a:p>
            <a:pPr lvl="1"/>
            <a:r>
              <a:rPr lang="en-US" baseline="0" dirty="0" smtClean="0"/>
              <a:t>Know the rules and the mechanics. Stand tall and you’ll have half of the battle already won.</a:t>
            </a:r>
          </a:p>
          <a:p>
            <a:pPr lvl="0"/>
            <a:r>
              <a:rPr lang="en-US" baseline="0" dirty="0" smtClean="0"/>
              <a:t>Approachable</a:t>
            </a:r>
          </a:p>
          <a:p>
            <a:pPr lvl="1"/>
            <a:r>
              <a:rPr lang="en-US" baseline="0" dirty="0" smtClean="0"/>
              <a:t>No one likes an official who they can’t talk to. Be willing to answer questions and be willing to end the conversation if it goes overboard.</a:t>
            </a:r>
          </a:p>
          <a:p>
            <a:pPr lvl="0"/>
            <a:r>
              <a:rPr lang="en-US" baseline="0" dirty="0" smtClean="0"/>
              <a:t>Smiling</a:t>
            </a:r>
          </a:p>
          <a:p>
            <a:pPr lvl="1"/>
            <a:r>
              <a:rPr lang="en-US" baseline="0" dirty="0" smtClean="0"/>
              <a:t>A genuine smile can disarm an angry individual.</a:t>
            </a:r>
          </a:p>
          <a:p>
            <a:pPr lvl="0"/>
            <a:r>
              <a:rPr lang="en-US" baseline="0" dirty="0" smtClean="0"/>
              <a:t>Happy</a:t>
            </a:r>
          </a:p>
          <a:p>
            <a:pPr lvl="1"/>
            <a:r>
              <a:rPr lang="en-US" baseline="0" dirty="0" smtClean="0"/>
              <a:t>You are on a lacrosse field officiating. What could be better? Show your excitement to be there that day. The coaches and players will appreciate it.</a:t>
            </a:r>
          </a:p>
          <a:p>
            <a:pPr lvl="0"/>
            <a:r>
              <a:rPr lang="en-US" baseline="0" dirty="0" smtClean="0"/>
              <a:t>Professional</a:t>
            </a:r>
          </a:p>
          <a:p>
            <a:pPr lvl="1"/>
            <a:r>
              <a:rPr lang="en-US" baseline="0" dirty="0" smtClean="0"/>
              <a:t>Act in the manner of a consummate official in all of your on and off-field interactions and you will go far.</a:t>
            </a:r>
          </a:p>
          <a:p>
            <a:pPr lvl="1"/>
            <a:endParaRPr lang="en-US" baseline="0" dirty="0" smtClean="0"/>
          </a:p>
          <a:p>
            <a:pPr lvl="0"/>
            <a:r>
              <a:rPr lang="en-US" b="1" baseline="0" dirty="0" smtClean="0"/>
              <a:t>Class Question</a:t>
            </a:r>
          </a:p>
          <a:p>
            <a:pPr lvl="1"/>
            <a:r>
              <a:rPr lang="en-US" baseline="0" dirty="0" smtClean="0"/>
              <a:t>How do I know when I should flag a coach or player for poor behavior or a negative comment directed at me? </a:t>
            </a:r>
            <a:r>
              <a:rPr lang="en-US" u="sng" baseline="0" dirty="0" smtClean="0"/>
              <a:t>Ask yourself one question – “Does throwing my flag in this situation make the game better?” If yes, throw it. If no, keep it in your pocket.</a:t>
            </a:r>
          </a:p>
          <a:p>
            <a:pPr lvl="1"/>
            <a:endParaRPr lang="en-US" baseline="0" dirty="0" smtClean="0"/>
          </a:p>
        </p:txBody>
      </p:sp>
      <p:sp>
        <p:nvSpPr>
          <p:cNvPr id="4" name="Slide Number Placeholder 3"/>
          <p:cNvSpPr>
            <a:spLocks noGrp="1"/>
          </p:cNvSpPr>
          <p:nvPr>
            <p:ph type="sldNum" sz="quarter" idx="10"/>
          </p:nvPr>
        </p:nvSpPr>
        <p:spPr/>
        <p:txBody>
          <a:bodyPr/>
          <a:lstStyle/>
          <a:p>
            <a:fld id="{E2A66874-14C1-449F-9EB3-24ABC5F1C80C}" type="slidenum">
              <a:rPr lang="en-US" smtClean="0"/>
              <a:t>14</a:t>
            </a:fld>
            <a:endParaRPr lang="en-US"/>
          </a:p>
        </p:txBody>
      </p:sp>
    </p:spTree>
    <p:extLst>
      <p:ext uri="{BB962C8B-B14F-4D97-AF65-F5344CB8AC3E}">
        <p14:creationId xmlns:p14="http://schemas.microsoft.com/office/powerpoint/2010/main" val="898533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Lacrosse Central</a:t>
            </a:r>
            <a:r>
              <a:rPr lang="en-US" baseline="0" dirty="0" smtClean="0"/>
              <a:t> Hub at uslacrosse.arbitersports.com is your one stop shop for men’s officiating memos, articles, videos, downloadable resources, and rules tests. You can also find applications to this year’s LAREDO clinics.</a:t>
            </a:r>
          </a:p>
          <a:p>
            <a:r>
              <a:rPr lang="en-US" baseline="0" dirty="0" smtClean="0"/>
              <a:t>Follow the Men’s Officials Education Program on Facebook at facebook.com/</a:t>
            </a:r>
            <a:r>
              <a:rPr lang="en-US" baseline="0" dirty="0" err="1" smtClean="0"/>
              <a:t>menslaxofficials</a:t>
            </a:r>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15</a:t>
            </a:fld>
            <a:endParaRPr lang="en-US"/>
          </a:p>
        </p:txBody>
      </p:sp>
    </p:spTree>
    <p:extLst>
      <p:ext uri="{BB962C8B-B14F-4D97-AF65-F5344CB8AC3E}">
        <p14:creationId xmlns:p14="http://schemas.microsoft.com/office/powerpoint/2010/main" val="3146842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Good</a:t>
            </a:r>
            <a:r>
              <a:rPr lang="en-US" baseline="0" dirty="0" smtClean="0"/>
              <a:t> Warnings:</a:t>
            </a:r>
          </a:p>
          <a:p>
            <a:pPr lvl="1">
              <a:lnSpc>
                <a:spcPct val="150000"/>
              </a:lnSpc>
            </a:pPr>
            <a:r>
              <a:rPr lang="en-US" baseline="0" dirty="0" smtClean="0"/>
              <a:t>“Off the line gentlemen” = speaks to both teams</a:t>
            </a:r>
          </a:p>
          <a:p>
            <a:pPr lvl="1">
              <a:lnSpc>
                <a:spcPct val="150000"/>
              </a:lnSpc>
            </a:pPr>
            <a:r>
              <a:rPr lang="en-US" baseline="0" dirty="0" smtClean="0"/>
              <a:t>“Easy” = vague enough to apply to any situation involving body and stick contact</a:t>
            </a:r>
          </a:p>
          <a:p>
            <a:pPr lvl="0">
              <a:lnSpc>
                <a:spcPct val="150000"/>
              </a:lnSpc>
            </a:pPr>
            <a:r>
              <a:rPr lang="en-US" baseline="0" dirty="0" smtClean="0"/>
              <a:t>Warnings that coach a player for one team:</a:t>
            </a:r>
            <a:endParaRPr lang="en-US" dirty="0" smtClean="0"/>
          </a:p>
          <a:p>
            <a:pPr lvl="1"/>
            <a:r>
              <a:rPr lang="en-US" dirty="0" smtClean="0"/>
              <a:t>“Blue get your right foot off the line” = telling the blue player that</a:t>
            </a:r>
            <a:r>
              <a:rPr lang="en-US" baseline="0" dirty="0" smtClean="0"/>
              <a:t> he is doing something illegal without penalizing him</a:t>
            </a:r>
          </a:p>
          <a:p>
            <a:pPr lvl="1"/>
            <a:r>
              <a:rPr lang="en-US" baseline="0" dirty="0" smtClean="0"/>
              <a:t>“Red, stop slashing” = tells the blue coach that you passed on a slash</a:t>
            </a:r>
            <a:endParaRPr lang="en-US" dirty="0" smtClean="0"/>
          </a:p>
          <a:p>
            <a:pPr marL="171450" indent="-171450"/>
            <a:r>
              <a:rPr lang="en-US" b="1" dirty="0" smtClean="0"/>
              <a:t>Clas</a:t>
            </a:r>
            <a:r>
              <a:rPr lang="en-US" b="1" baseline="0" dirty="0" smtClean="0"/>
              <a:t>s Question</a:t>
            </a:r>
          </a:p>
          <a:p>
            <a:pPr marL="628650" lvl="1" indent="-171450"/>
            <a:r>
              <a:rPr lang="en-US" baseline="0" dirty="0" smtClean="0"/>
              <a:t>What if I am not comfortable giving verbal warnings? </a:t>
            </a:r>
            <a:r>
              <a:rPr lang="en-US" u="sng" baseline="0" dirty="0" smtClean="0"/>
              <a:t>Communication is one of the most valuable attributes of top officials. If you are not comfortable saying certain things, then find a way to communicate that you are comfortable with.</a:t>
            </a:r>
            <a:endParaRPr lang="en-US" u="sng" dirty="0" smtClean="0"/>
          </a:p>
          <a:p>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2</a:t>
            </a:fld>
            <a:endParaRPr lang="en-US"/>
          </a:p>
        </p:txBody>
      </p:sp>
    </p:spTree>
    <p:extLst>
      <p:ext uri="{BB962C8B-B14F-4D97-AF65-F5344CB8AC3E}">
        <p14:creationId xmlns:p14="http://schemas.microsoft.com/office/powerpoint/2010/main" val="3983086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 control prevents escalation and later problems </a:t>
            </a:r>
          </a:p>
          <a:p>
            <a:r>
              <a:rPr lang="en-US" dirty="0" smtClean="0"/>
              <a:t>Tighten up on player control violations to prevent personal fouls</a:t>
            </a:r>
          </a:p>
          <a:p>
            <a:r>
              <a:rPr lang="en-US" dirty="0" smtClean="0"/>
              <a:t>Dangerous situations: loose ball scrum, players getting tangled, goal scored, retaliation contact</a:t>
            </a:r>
          </a:p>
          <a:p>
            <a:r>
              <a:rPr lang="en-US" b="1" dirty="0" smtClean="0"/>
              <a:t>Be consistent </a:t>
            </a:r>
            <a:r>
              <a:rPr lang="en-US" dirty="0" smtClean="0"/>
              <a:t>– a slash passed on in the 1</a:t>
            </a:r>
            <a:r>
              <a:rPr lang="en-US" baseline="30000" dirty="0" smtClean="0"/>
              <a:t>st</a:t>
            </a:r>
            <a:r>
              <a:rPr lang="en-US" dirty="0" smtClean="0"/>
              <a:t> quarter should not be called in the 4</a:t>
            </a:r>
            <a:r>
              <a:rPr lang="en-US" baseline="30000" dirty="0" smtClean="0"/>
              <a:t>th</a:t>
            </a:r>
            <a:endParaRPr lang="en-US" dirty="0" smtClean="0"/>
          </a:p>
          <a:p>
            <a:endParaRPr lang="en-US" dirty="0" smtClean="0"/>
          </a:p>
          <a:p>
            <a:r>
              <a:rPr lang="en-US" b="1" dirty="0" smtClean="0"/>
              <a:t>Class Question</a:t>
            </a:r>
          </a:p>
          <a:p>
            <a:pPr lvl="1"/>
            <a:r>
              <a:rPr lang="en-US" dirty="0" smtClean="0"/>
              <a:t>How</a:t>
            </a:r>
            <a:r>
              <a:rPr lang="en-US" baseline="0" dirty="0" smtClean="0"/>
              <a:t> do you respond when a coach asks how you will call the game? </a:t>
            </a:r>
            <a:r>
              <a:rPr lang="en-US" u="sng" baseline="0" dirty="0" smtClean="0"/>
              <a:t>Should you say you call it tight or loose? Do not say you call tight or loose because it puts an expectation in the head of the coach that will never match the reality of a game yet to be played. A better response is: “Coach we’re going to let the players play until they show us they can’t.”</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3</a:t>
            </a:fld>
            <a:endParaRPr lang="en-US"/>
          </a:p>
        </p:txBody>
      </p:sp>
    </p:spTree>
    <p:extLst>
      <p:ext uri="{BB962C8B-B14F-4D97-AF65-F5344CB8AC3E}">
        <p14:creationId xmlns:p14="http://schemas.microsoft.com/office/powerpoint/2010/main" val="280030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Threshold for calls varies</a:t>
            </a:r>
          </a:p>
          <a:p>
            <a:r>
              <a:rPr lang="en-US" dirty="0" smtClean="0"/>
              <a:t>Consider level of play </a:t>
            </a:r>
          </a:p>
          <a:p>
            <a:pPr lvl="1"/>
            <a:r>
              <a:rPr lang="en-US" dirty="0" smtClean="0"/>
              <a:t>Youth </a:t>
            </a:r>
          </a:p>
          <a:p>
            <a:pPr lvl="1"/>
            <a:r>
              <a:rPr lang="en-US" dirty="0" smtClean="0"/>
              <a:t>High school</a:t>
            </a:r>
          </a:p>
          <a:p>
            <a:pPr lvl="1"/>
            <a:r>
              <a:rPr lang="en-US" dirty="0" smtClean="0"/>
              <a:t>College</a:t>
            </a:r>
          </a:p>
          <a:p>
            <a:pPr lvl="1"/>
            <a:r>
              <a:rPr lang="en-US" dirty="0" smtClean="0"/>
              <a:t>Men’s club</a:t>
            </a:r>
          </a:p>
          <a:p>
            <a:pPr lvl="0"/>
            <a:endParaRPr lang="en-US" dirty="0" smtClean="0"/>
          </a:p>
          <a:p>
            <a:pPr lvl="0"/>
            <a:r>
              <a:rPr lang="en-US" b="1" dirty="0" smtClean="0"/>
              <a:t>Class Question</a:t>
            </a:r>
          </a:p>
          <a:p>
            <a:pPr lvl="1"/>
            <a:r>
              <a:rPr lang="en-US" dirty="0" smtClean="0"/>
              <a:t>Why</a:t>
            </a:r>
            <a:r>
              <a:rPr lang="en-US" baseline="0" dirty="0" smtClean="0"/>
              <a:t> is US Lacrosse and the NFHS getting rid of hitting in boys’ lacrosse? </a:t>
            </a:r>
            <a:r>
              <a:rPr lang="en-US" u="sng" baseline="0" dirty="0" smtClean="0"/>
              <a:t>Lacrosse is a finesse sport with contact, not a collision sport. New definitions for illegal hits were added over the past several years due to new science showing how devastating blindside hits and checks to the head or neck are. As officials you are there for the safety of the players first and your threshold for violent contact must match the appropriate age guidelines for the players.</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4</a:t>
            </a:fld>
            <a:endParaRPr lang="en-US"/>
          </a:p>
        </p:txBody>
      </p:sp>
    </p:spTree>
    <p:extLst>
      <p:ext uri="{BB962C8B-B14F-4D97-AF65-F5344CB8AC3E}">
        <p14:creationId xmlns:p14="http://schemas.microsoft.com/office/powerpoint/2010/main" val="420150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officials use technical fouls to manage the game</a:t>
            </a:r>
          </a:p>
          <a:p>
            <a:pPr lvl="1"/>
            <a:r>
              <a:rPr lang="en-US" dirty="0" smtClean="0"/>
              <a:t>Flow </a:t>
            </a:r>
          </a:p>
          <a:p>
            <a:pPr lvl="1"/>
            <a:r>
              <a:rPr lang="en-US" dirty="0" smtClean="0"/>
              <a:t>Players</a:t>
            </a:r>
          </a:p>
          <a:p>
            <a:pPr lvl="1"/>
            <a:r>
              <a:rPr lang="en-US" dirty="0" smtClean="0"/>
              <a:t>Coaches</a:t>
            </a:r>
          </a:p>
          <a:p>
            <a:r>
              <a:rPr lang="en-US" dirty="0" smtClean="0"/>
              <a:t>Caliber of play considerations </a:t>
            </a:r>
          </a:p>
          <a:p>
            <a:pPr lvl="1"/>
            <a:r>
              <a:rPr lang="en-US" dirty="0" smtClean="0"/>
              <a:t>Low level – you can’t call them all</a:t>
            </a:r>
          </a:p>
          <a:p>
            <a:pPr lvl="1"/>
            <a:r>
              <a:rPr lang="en-US" dirty="0" smtClean="0"/>
              <a:t>High level – every possession counts</a:t>
            </a:r>
          </a:p>
          <a:p>
            <a:r>
              <a:rPr lang="en-US" b="1" dirty="0" smtClean="0"/>
              <a:t>Class Question</a:t>
            </a:r>
          </a:p>
          <a:p>
            <a:pPr lvl="1"/>
            <a:r>
              <a:rPr lang="en-US" dirty="0" smtClean="0"/>
              <a:t>When</a:t>
            </a:r>
            <a:r>
              <a:rPr lang="en-US" baseline="0" dirty="0" smtClean="0"/>
              <a:t> is it appropriate to downgrade a personal foul to a technical like when officials call a hold instead of a trip? </a:t>
            </a:r>
            <a:r>
              <a:rPr lang="en-US" u="sng" baseline="0" dirty="0" smtClean="0"/>
              <a:t>This is only done when the official knows a foul occurred and is 50/50 on safety and fairness. In these situations it may be appropriate to call a technical foul. If done so the crew must communicate this to stay consistent later in the game. This leads us to the next slide.</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5</a:t>
            </a:fld>
            <a:endParaRPr lang="en-US"/>
          </a:p>
        </p:txBody>
      </p:sp>
    </p:spTree>
    <p:extLst>
      <p:ext uri="{BB962C8B-B14F-4D97-AF65-F5344CB8AC3E}">
        <p14:creationId xmlns:p14="http://schemas.microsoft.com/office/powerpoint/2010/main" val="303703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Call non-time serving violations when possible </a:t>
            </a:r>
          </a:p>
          <a:p>
            <a:pPr lvl="1"/>
            <a:r>
              <a:rPr lang="en-US" dirty="0" smtClean="0"/>
              <a:t>Deliver your message </a:t>
            </a:r>
          </a:p>
          <a:p>
            <a:pPr lvl="1"/>
            <a:r>
              <a:rPr lang="en-US" dirty="0" smtClean="0"/>
              <a:t>Lessen impact on game duration</a:t>
            </a:r>
          </a:p>
          <a:p>
            <a:pPr lvl="1"/>
            <a:r>
              <a:rPr lang="en-US" dirty="0" smtClean="0"/>
              <a:t>Minimize contact with coaches</a:t>
            </a:r>
          </a:p>
          <a:p>
            <a:pPr marL="457200" lvl="1" indent="0">
              <a:buNone/>
            </a:pPr>
            <a:endParaRPr lang="en-US" dirty="0" smtClean="0"/>
          </a:p>
          <a:p>
            <a:r>
              <a:rPr lang="en-US" dirty="0" smtClean="0"/>
              <a:t>Caliber of play considerations </a:t>
            </a:r>
          </a:p>
          <a:p>
            <a:pPr lvl="1"/>
            <a:r>
              <a:rPr lang="en-US" dirty="0" smtClean="0"/>
              <a:t>Low level – get the ball up </a:t>
            </a:r>
          </a:p>
          <a:p>
            <a:pPr lvl="1"/>
            <a:r>
              <a:rPr lang="en-US" dirty="0" smtClean="0"/>
              <a:t>High level – reduce the players frustration </a:t>
            </a:r>
          </a:p>
          <a:p>
            <a:endParaRPr lang="en-US" dirty="0" smtClean="0"/>
          </a:p>
          <a:p>
            <a:r>
              <a:rPr lang="en-US" b="1" dirty="0" smtClean="0"/>
              <a:t>Class</a:t>
            </a:r>
            <a:r>
              <a:rPr lang="en-US" b="1" baseline="0" dirty="0" smtClean="0"/>
              <a:t> Question</a:t>
            </a:r>
          </a:p>
          <a:p>
            <a:pPr lvl="1"/>
            <a:r>
              <a:rPr lang="en-US" baseline="0" dirty="0" smtClean="0"/>
              <a:t>Should you make up a loose ball technical foul? </a:t>
            </a:r>
            <a:r>
              <a:rPr lang="en-US" u="sng" baseline="0" dirty="0" smtClean="0"/>
              <a:t>No. Call the loose ball </a:t>
            </a:r>
            <a:r>
              <a:rPr lang="en-US" u="sng" baseline="0" dirty="0" err="1" smtClean="0"/>
              <a:t>technicals</a:t>
            </a:r>
            <a:r>
              <a:rPr lang="en-US" u="sng" baseline="0" dirty="0" smtClean="0"/>
              <a:t> when they happen and the players and coaches will realize that the officiating crew will call the violations that cause an advantage and will focus on playing lacrosse and not testing to see how far they can go before getting called.</a:t>
            </a:r>
            <a:endParaRPr lang="en-US" u="sng" dirty="0" smtClean="0"/>
          </a:p>
          <a:p>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6</a:t>
            </a:fld>
            <a:endParaRPr lang="en-US"/>
          </a:p>
        </p:txBody>
      </p:sp>
    </p:spTree>
    <p:extLst>
      <p:ext uri="{BB962C8B-B14F-4D97-AF65-F5344CB8AC3E}">
        <p14:creationId xmlns:p14="http://schemas.microsoft.com/office/powerpoint/2010/main" val="660461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Dead ball time is only as long as the officials allow</a:t>
            </a:r>
          </a:p>
          <a:p>
            <a:r>
              <a:rPr lang="en-US" dirty="0" smtClean="0"/>
              <a:t>Ways to keep the game moving:</a:t>
            </a:r>
          </a:p>
          <a:p>
            <a:pPr lvl="1"/>
            <a:r>
              <a:rPr lang="en-US" dirty="0" smtClean="0"/>
              <a:t>Non-reporting official sets the ball and informs players of the situation</a:t>
            </a:r>
          </a:p>
          <a:p>
            <a:pPr lvl="1"/>
            <a:r>
              <a:rPr lang="en-US" dirty="0" smtClean="0"/>
              <a:t>All officials jog to the next face off after ball exchange</a:t>
            </a:r>
          </a:p>
          <a:p>
            <a:r>
              <a:rPr lang="en-US" dirty="0" smtClean="0"/>
              <a:t>Communicate the three important facts:</a:t>
            </a:r>
          </a:p>
          <a:p>
            <a:pPr lvl="1"/>
            <a:r>
              <a:rPr lang="en-US" dirty="0" smtClean="0"/>
              <a:t>What is the call?</a:t>
            </a:r>
          </a:p>
          <a:p>
            <a:pPr lvl="1"/>
            <a:r>
              <a:rPr lang="en-US" dirty="0" smtClean="0"/>
              <a:t>Who gets the ball?</a:t>
            </a:r>
          </a:p>
          <a:p>
            <a:pPr lvl="1"/>
            <a:r>
              <a:rPr lang="en-US" dirty="0" smtClean="0"/>
              <a:t>Where is the restart?</a:t>
            </a:r>
          </a:p>
          <a:p>
            <a:endParaRPr lang="en-US" dirty="0" smtClean="0"/>
          </a:p>
          <a:p>
            <a:r>
              <a:rPr lang="en-US" b="1" dirty="0" smtClean="0"/>
              <a:t>Class</a:t>
            </a:r>
            <a:r>
              <a:rPr lang="en-US" b="1" baseline="0" dirty="0" smtClean="0"/>
              <a:t> Question</a:t>
            </a:r>
          </a:p>
          <a:p>
            <a:pPr lvl="1"/>
            <a:r>
              <a:rPr lang="en-US" baseline="0" dirty="0" smtClean="0"/>
              <a:t>What are all of the situations where you would use your timer? Timeouts, after reporting a penalty, after an injury, after an equipment adjustment, between quarters (regulation and OT), before a faceoff.</a:t>
            </a:r>
          </a:p>
        </p:txBody>
      </p:sp>
      <p:sp>
        <p:nvSpPr>
          <p:cNvPr id="4" name="Slide Number Placeholder 3"/>
          <p:cNvSpPr>
            <a:spLocks noGrp="1"/>
          </p:cNvSpPr>
          <p:nvPr>
            <p:ph type="sldNum" sz="quarter" idx="10"/>
          </p:nvPr>
        </p:nvSpPr>
        <p:spPr/>
        <p:txBody>
          <a:bodyPr/>
          <a:lstStyle/>
          <a:p>
            <a:fld id="{75387D55-0BC7-435B-8CDF-4EAE665267F9}" type="slidenum">
              <a:rPr lang="en-US" smtClean="0"/>
              <a:t>7</a:t>
            </a:fld>
            <a:endParaRPr lang="en-US"/>
          </a:p>
        </p:txBody>
      </p:sp>
    </p:spTree>
    <p:extLst>
      <p:ext uri="{BB962C8B-B14F-4D97-AF65-F5344CB8AC3E}">
        <p14:creationId xmlns:p14="http://schemas.microsoft.com/office/powerpoint/2010/main" val="155125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Class</a:t>
            </a:r>
            <a:r>
              <a:rPr lang="en-US" b="1" baseline="0" dirty="0" smtClean="0"/>
              <a:t> Question</a:t>
            </a:r>
          </a:p>
          <a:p>
            <a:pPr lvl="1"/>
            <a:r>
              <a:rPr lang="en-US" baseline="0" dirty="0" smtClean="0"/>
              <a:t>Each of these topics will be covered in the next few slides. Before going to them ask the class what they think each of these phrases means.</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E2A66874-14C1-449F-9EB3-24ABC5F1C80C}" type="slidenum">
              <a:rPr lang="en-US" smtClean="0"/>
              <a:t>8</a:t>
            </a:fld>
            <a:endParaRPr lang="en-US"/>
          </a:p>
        </p:txBody>
      </p:sp>
    </p:spTree>
    <p:extLst>
      <p:ext uri="{BB962C8B-B14F-4D97-AF65-F5344CB8AC3E}">
        <p14:creationId xmlns:p14="http://schemas.microsoft.com/office/powerpoint/2010/main" val="1514847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Actions speak louder than words</a:t>
            </a:r>
          </a:p>
          <a:p>
            <a:pPr lvl="1"/>
            <a:r>
              <a:rPr lang="en-US" dirty="0" smtClean="0"/>
              <a:t>Signal violation </a:t>
            </a:r>
          </a:p>
          <a:p>
            <a:pPr lvl="1"/>
            <a:r>
              <a:rPr lang="en-US" dirty="0" smtClean="0"/>
              <a:t>Give possession to opponent </a:t>
            </a:r>
          </a:p>
          <a:p>
            <a:pPr lvl="1"/>
            <a:r>
              <a:rPr lang="en-US" dirty="0" smtClean="0"/>
              <a:t>Award penalty time </a:t>
            </a:r>
          </a:p>
          <a:p>
            <a:r>
              <a:rPr lang="en-US" dirty="0" smtClean="0"/>
              <a:t>Caliber of play considerations </a:t>
            </a:r>
          </a:p>
          <a:p>
            <a:pPr lvl="1"/>
            <a:r>
              <a:rPr lang="en-US" dirty="0" smtClean="0"/>
              <a:t>Low level </a:t>
            </a:r>
          </a:p>
          <a:p>
            <a:pPr lvl="2"/>
            <a:r>
              <a:rPr lang="en-US" dirty="0" smtClean="0"/>
              <a:t>Do players listen to coaches? </a:t>
            </a:r>
          </a:p>
          <a:p>
            <a:pPr lvl="1"/>
            <a:r>
              <a:rPr lang="en-US" dirty="0" smtClean="0"/>
              <a:t>High level </a:t>
            </a:r>
          </a:p>
          <a:p>
            <a:pPr lvl="2"/>
            <a:r>
              <a:rPr lang="en-US" dirty="0" smtClean="0"/>
              <a:t>Do coaches want you ‘coaching’? </a:t>
            </a:r>
          </a:p>
          <a:p>
            <a:endParaRPr lang="en-US" dirty="0" smtClean="0"/>
          </a:p>
          <a:p>
            <a:r>
              <a:rPr lang="en-US" b="1" dirty="0" smtClean="0"/>
              <a:t>Class Question</a:t>
            </a:r>
          </a:p>
          <a:p>
            <a:pPr lvl="1"/>
            <a:r>
              <a:rPr lang="en-US" dirty="0" smtClean="0"/>
              <a:t>Is</a:t>
            </a:r>
            <a:r>
              <a:rPr lang="en-US" baseline="0" dirty="0" smtClean="0"/>
              <a:t> the contact in this picture </a:t>
            </a:r>
            <a:r>
              <a:rPr lang="en-US" dirty="0" smtClean="0"/>
              <a:t>legal or illegal?</a:t>
            </a:r>
            <a:r>
              <a:rPr lang="en-US" baseline="0" dirty="0" smtClean="0"/>
              <a:t> </a:t>
            </a:r>
            <a:r>
              <a:rPr lang="en-US" u="sng" dirty="0" smtClean="0"/>
              <a:t>Whether</a:t>
            </a:r>
            <a:r>
              <a:rPr lang="en-US" u="sng" baseline="0" dirty="0" smtClean="0"/>
              <a:t> you do or do not have a call with the image in this slide you must recognize that early in a game whatever you call or don’t call establishes whether or not similar contact will or will not be called later in the game.</a:t>
            </a:r>
            <a:endParaRPr lang="en-US" u="sng" dirty="0"/>
          </a:p>
        </p:txBody>
      </p:sp>
      <p:sp>
        <p:nvSpPr>
          <p:cNvPr id="4" name="Slide Number Placeholder 3"/>
          <p:cNvSpPr>
            <a:spLocks noGrp="1"/>
          </p:cNvSpPr>
          <p:nvPr>
            <p:ph type="sldNum" sz="quarter" idx="10"/>
          </p:nvPr>
        </p:nvSpPr>
        <p:spPr/>
        <p:txBody>
          <a:bodyPr/>
          <a:lstStyle/>
          <a:p>
            <a:fld id="{E2A66874-14C1-449F-9EB3-24ABC5F1C80C}" type="slidenum">
              <a:rPr lang="en-US" smtClean="0"/>
              <a:t>9</a:t>
            </a:fld>
            <a:endParaRPr lang="en-US"/>
          </a:p>
        </p:txBody>
      </p:sp>
    </p:spTree>
    <p:extLst>
      <p:ext uri="{BB962C8B-B14F-4D97-AF65-F5344CB8AC3E}">
        <p14:creationId xmlns:p14="http://schemas.microsoft.com/office/powerpoint/2010/main" val="301251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8947189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2172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2172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661650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8574"/>
            <a:ext cx="3008313" cy="986526"/>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448574"/>
            <a:ext cx="5111750" cy="59608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9743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014922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7"/>
            <a:ext cx="5486400" cy="10075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17375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79197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94428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3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3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142650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435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5426014"/>
            <a:ext cx="6400800" cy="1000665"/>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18591894"/>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44673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809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49750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6199893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91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791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31724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97709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85307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fie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590166"/>
            <a:ext cx="8243907" cy="4810634"/>
          </a:xfrm>
          <a:prstGeom prst="rect">
            <a:avLst/>
          </a:prstGeom>
        </p:spPr>
      </p:pic>
    </p:spTree>
    <p:extLst>
      <p:ext uri="{BB962C8B-B14F-4D97-AF65-F5344CB8AC3E}">
        <p14:creationId xmlns:p14="http://schemas.microsoft.com/office/powerpoint/2010/main" val="125887377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eld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91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459"/>
          <a:stretch/>
        </p:blipFill>
        <p:spPr>
          <a:xfrm>
            <a:off x="4833938" y="1600200"/>
            <a:ext cx="3852862" cy="4523810"/>
          </a:xfrm>
          <a:prstGeom prst="rect">
            <a:avLst/>
          </a:prstGeom>
        </p:spPr>
      </p:pic>
    </p:spTree>
    <p:extLst>
      <p:ext uri="{BB962C8B-B14F-4D97-AF65-F5344CB8AC3E}">
        <p14:creationId xmlns:p14="http://schemas.microsoft.com/office/powerpoint/2010/main" val="52186297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eld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459"/>
          <a:stretch/>
        </p:blipFill>
        <p:spPr>
          <a:xfrm>
            <a:off x="457200" y="1600200"/>
            <a:ext cx="3852863" cy="4523810"/>
          </a:xfrm>
          <a:prstGeom prst="rect">
            <a:avLst/>
          </a:prstGeom>
        </p:spPr>
      </p:pic>
      <p:sp>
        <p:nvSpPr>
          <p:cNvPr id="6" name="Content Placeholder 3"/>
          <p:cNvSpPr>
            <a:spLocks noGrp="1"/>
          </p:cNvSpPr>
          <p:nvPr>
            <p:ph sz="half" idx="2"/>
          </p:nvPr>
        </p:nvSpPr>
        <p:spPr>
          <a:xfrm>
            <a:off x="4648200" y="1600200"/>
            <a:ext cx="4038600" cy="47919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54853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7919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1809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74" r:id="rId7"/>
    <p:sldLayoutId id="2147483672" r:id="rId8"/>
    <p:sldLayoutId id="2147483673" r:id="rId9"/>
    <p:sldLayoutId id="2147483653" r:id="rId10"/>
    <p:sldLayoutId id="2147483656" r:id="rId11"/>
    <p:sldLayoutId id="2147483657" r:id="rId12"/>
    <p:sldLayoutId id="2147483658" r:id="rId13"/>
    <p:sldLayoutId id="2147483659" r:id="rId14"/>
  </p:sldLayoutIdLst>
  <p:transition spd="slow">
    <p:push dir="u"/>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panose="05000000000000000000" pitchFamily="2" charset="2"/>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467076"/>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118140320"/>
      </p:ext>
    </p:extLst>
  </p:cSld>
  <p:clrMap bg1="lt1" tx1="dk1" bg2="lt2" tx2="dk2" accent1="accent1" accent2="accent2" accent3="accent3" accent4="accent4" accent5="accent5" accent6="accent6" hlink="hlink" folHlink="folHlink"/>
  <p:sldLayoutIdLst>
    <p:sldLayoutId id="2147483661" r:id="rId1"/>
    <p:sldLayoutId id="2147483671" r:id="rId2"/>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40598"/>
            <a:ext cx="7772400" cy="1470025"/>
          </a:xfrm>
        </p:spPr>
        <p:txBody>
          <a:bodyPr/>
          <a:lstStyle/>
          <a:p>
            <a:r>
              <a:rPr lang="en-US" dirty="0" smtClean="0"/>
              <a:t>Game Management</a:t>
            </a:r>
            <a:endParaRPr lang="en-US" dirty="0"/>
          </a:p>
        </p:txBody>
      </p:sp>
    </p:spTree>
    <p:extLst>
      <p:ext uri="{BB962C8B-B14F-4D97-AF65-F5344CB8AC3E}">
        <p14:creationId xmlns:p14="http://schemas.microsoft.com/office/powerpoint/2010/main" val="157471533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Intention vs. Ineptitude</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404" r="31849"/>
          <a:stretch/>
        </p:blipFill>
        <p:spPr>
          <a:xfrm>
            <a:off x="457200" y="1592286"/>
            <a:ext cx="3200400" cy="4364502"/>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8975" t="8942" r="23077"/>
          <a:stretch/>
        </p:blipFill>
        <p:spPr>
          <a:xfrm>
            <a:off x="4501661" y="1592286"/>
            <a:ext cx="4185139" cy="4384210"/>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Snip Diagonal Corner Rectangle 6"/>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0064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Prevent Something Worse</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13" y="3713053"/>
            <a:ext cx="3519927" cy="2898763"/>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C:\Users\gcorsetti\Desktop\wood chipp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32" y="1417638"/>
            <a:ext cx="3833446" cy="22057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9615" t="20481" r="27436" b="14134"/>
          <a:stretch/>
        </p:blipFill>
        <p:spPr>
          <a:xfrm>
            <a:off x="4994031" y="1560949"/>
            <a:ext cx="3521130" cy="2898763"/>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783015" y="4712677"/>
            <a:ext cx="3903785" cy="14771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smtClean="0"/>
              <a:t>Short Play-On!</a:t>
            </a:r>
            <a:endParaRPr lang="en-US" sz="3600" b="1" dirty="0"/>
          </a:p>
        </p:txBody>
      </p:sp>
      <p:sp>
        <p:nvSpPr>
          <p:cNvPr id="8" name="Snip Diagonal Corner Rectangle 7"/>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2510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556738" y="1547446"/>
            <a:ext cx="3274178" cy="4159523"/>
            <a:chOff x="881276" y="1547446"/>
            <a:chExt cx="3274178" cy="4159523"/>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76" y="1969477"/>
              <a:ext cx="2366419" cy="3737492"/>
            </a:xfrm>
            <a:prstGeom prst="rect">
              <a:avLst/>
            </a:prstGeom>
          </p:spPr>
        </p:pic>
        <p:sp>
          <p:nvSpPr>
            <p:cNvPr id="11" name="Rounded Rectangular Callout 10"/>
            <p:cNvSpPr/>
            <p:nvPr/>
          </p:nvSpPr>
          <p:spPr>
            <a:xfrm>
              <a:off x="2064485" y="1547446"/>
              <a:ext cx="2090969" cy="84406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Withholding Ball from Play</a:t>
              </a:r>
              <a:endParaRPr lang="en-US" sz="2400" dirty="0"/>
            </a:p>
          </p:txBody>
        </p:sp>
      </p:grpSp>
      <p:sp>
        <p:nvSpPr>
          <p:cNvPr id="3" name="Title 2"/>
          <p:cNvSpPr>
            <a:spLocks noGrp="1"/>
          </p:cNvSpPr>
          <p:nvPr>
            <p:ph type="title"/>
          </p:nvPr>
        </p:nvSpPr>
        <p:spPr/>
        <p:txBody>
          <a:bodyPr/>
          <a:lstStyle/>
          <a:p>
            <a:r>
              <a:rPr lang="en-US" dirty="0" smtClean="0"/>
              <a:t>Teachable Moments</a:t>
            </a:r>
            <a:endParaRPr lang="en-US" dirty="0"/>
          </a:p>
        </p:txBody>
      </p:sp>
      <p:grpSp>
        <p:nvGrpSpPr>
          <p:cNvPr id="4" name="Group 3"/>
          <p:cNvGrpSpPr/>
          <p:nvPr/>
        </p:nvGrpSpPr>
        <p:grpSpPr>
          <a:xfrm>
            <a:off x="881276" y="1547446"/>
            <a:ext cx="3274178" cy="4159523"/>
            <a:chOff x="881276" y="1547446"/>
            <a:chExt cx="3274178" cy="415952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76" y="1969477"/>
              <a:ext cx="2366419" cy="3737492"/>
            </a:xfrm>
            <a:prstGeom prst="rect">
              <a:avLst/>
            </a:prstGeom>
          </p:spPr>
        </p:pic>
        <p:sp>
          <p:nvSpPr>
            <p:cNvPr id="6" name="Rounded Rectangular Callout 5"/>
            <p:cNvSpPr/>
            <p:nvPr/>
          </p:nvSpPr>
          <p:spPr>
            <a:xfrm>
              <a:off x="2064485" y="1547446"/>
              <a:ext cx="2090969" cy="84406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t>Illegal Procedure</a:t>
              </a:r>
              <a:endParaRPr lang="en-US" sz="2400" dirty="0"/>
            </a:p>
          </p:txBody>
        </p:sp>
      </p:grpSp>
      <p:sp>
        <p:nvSpPr>
          <p:cNvPr id="7" name="TextBox 6"/>
          <p:cNvSpPr txBox="1"/>
          <p:nvPr/>
        </p:nvSpPr>
        <p:spPr>
          <a:xfrm>
            <a:off x="5838092" y="3094893"/>
            <a:ext cx="2198038" cy="31547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9900" b="1" spc="50" dirty="0" smtClean="0">
                <a:ln w="11430"/>
                <a:solidFill>
                  <a:schemeClr val="accent3"/>
                </a:solidFill>
                <a:effectLst>
                  <a:outerShdw blurRad="76200" dist="50800" dir="5400000" algn="tl" rotWithShape="0">
                    <a:srgbClr val="000000">
                      <a:alpha val="65000"/>
                    </a:srgbClr>
                  </a:outerShdw>
                </a:effectLst>
                <a:sym typeface="Wingdings"/>
              </a:rPr>
              <a:t></a:t>
            </a:r>
            <a:endParaRPr lang="en-US" sz="19900" b="1" spc="50" dirty="0">
              <a:ln w="11430"/>
              <a:solidFill>
                <a:schemeClr val="accent3"/>
              </a:solidFill>
              <a:effectLst>
                <a:outerShdw blurRad="76200" dist="50800" dir="5400000" algn="tl" rotWithShape="0">
                  <a:srgbClr val="000000">
                    <a:alpha val="65000"/>
                  </a:srgbClr>
                </a:outerShdw>
              </a:effectLst>
            </a:endParaRPr>
          </a:p>
        </p:txBody>
      </p:sp>
      <p:sp>
        <p:nvSpPr>
          <p:cNvPr id="8" name="TextBox 7"/>
          <p:cNvSpPr txBox="1"/>
          <p:nvPr/>
        </p:nvSpPr>
        <p:spPr>
          <a:xfrm>
            <a:off x="1266029" y="3012831"/>
            <a:ext cx="1596912" cy="315471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9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Wingdings"/>
              </a:rPr>
              <a:t>X</a:t>
            </a:r>
            <a:endParaRPr lang="en-US" sz="199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Snip Diagonal Corner Rectangle 11"/>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55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Sportsmanship – The Ramp</a:t>
            </a:r>
            <a:endParaRPr lang="en-US" dirty="0"/>
          </a:p>
        </p:txBody>
      </p:sp>
      <p:graphicFrame>
        <p:nvGraphicFramePr>
          <p:cNvPr id="6" name="Diagram 5"/>
          <p:cNvGraphicFramePr/>
          <p:nvPr>
            <p:extLst>
              <p:ext uri="{D42A27DB-BD31-4B8C-83A1-F6EECF244321}">
                <p14:modId xmlns:p14="http://schemas.microsoft.com/office/powerpoint/2010/main" val="2575954613"/>
              </p:ext>
            </p:extLst>
          </p:nvPr>
        </p:nvGraphicFramePr>
        <p:xfrm>
          <a:off x="457200" y="1498751"/>
          <a:ext cx="8217568" cy="5380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14541851" y="2827013"/>
            <a:ext cx="1515503" cy="921979"/>
            <a:chOff x="6354293" y="2820099"/>
            <a:chExt cx="1515503" cy="921979"/>
          </a:xfrm>
          <a:solidFill>
            <a:srgbClr val="C00000"/>
          </a:solidFill>
        </p:grpSpPr>
        <p:sp>
          <p:nvSpPr>
            <p:cNvPr id="7" name="Explosion 2 6"/>
            <p:cNvSpPr/>
            <p:nvPr/>
          </p:nvSpPr>
          <p:spPr>
            <a:xfrm rot="660000">
              <a:off x="6354293" y="2820099"/>
              <a:ext cx="1515503" cy="921979"/>
            </a:xfrm>
            <a:prstGeom prst="irregularSeal2">
              <a:avLst/>
            </a:prstGeom>
            <a:gr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p:cNvSpPr txBox="1"/>
            <p:nvPr/>
          </p:nvSpPr>
          <p:spPr>
            <a:xfrm>
              <a:off x="6600494" y="3111811"/>
              <a:ext cx="934871" cy="338554"/>
            </a:xfrm>
            <a:prstGeom prst="rect">
              <a:avLst/>
            </a:prstGeom>
            <a:grp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rPr>
                <a:t>Ejection!</a:t>
              </a:r>
              <a:endParaRPr lang="en-US" sz="1600" b="1" dirty="0">
                <a:solidFill>
                  <a:schemeClr val="bg1"/>
                </a:solidFill>
                <a:effectLst>
                  <a:outerShdw blurRad="38100" dist="38100" dir="2700000" algn="tl">
                    <a:srgbClr val="000000">
                      <a:alpha val="43137"/>
                    </a:srgbClr>
                  </a:outerShdw>
                </a:effectLst>
              </a:endParaRPr>
            </a:p>
          </p:txBody>
        </p:sp>
      </p:grpSp>
      <p:sp>
        <p:nvSpPr>
          <p:cNvPr id="2" name="Explosion 2 1"/>
          <p:cNvSpPr/>
          <p:nvPr/>
        </p:nvSpPr>
        <p:spPr>
          <a:xfrm>
            <a:off x="6845969" y="1705095"/>
            <a:ext cx="2298031" cy="951796"/>
          </a:xfrm>
          <a:prstGeom prst="irregularSeal2">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b="1" dirty="0" smtClean="0">
                <a:effectLst>
                  <a:outerShdw blurRad="38100" dist="38100" dir="2700000" algn="tl">
                    <a:srgbClr val="000000">
                      <a:alpha val="43137"/>
                    </a:srgbClr>
                  </a:outerShdw>
                </a:effectLst>
              </a:rPr>
              <a:t>Ejection!</a:t>
            </a:r>
            <a:endParaRPr lang="en-US" sz="1600" b="1" dirty="0">
              <a:effectLst>
                <a:outerShdw blurRad="38100" dist="38100" dir="2700000" algn="tl">
                  <a:srgbClr val="000000">
                    <a:alpha val="43137"/>
                  </a:srgbClr>
                </a:outerShdw>
              </a:effectLst>
            </a:endParaRPr>
          </a:p>
        </p:txBody>
      </p:sp>
      <p:sp>
        <p:nvSpPr>
          <p:cNvPr id="10" name="Snip Diagonal Corner Rectangle 9"/>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855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graphicEl>
                                              <a:dgm id="{5748F110-AB01-4E99-99B3-E79FAF117B79}"/>
                                            </p:graphicEl>
                                          </p:spTgt>
                                        </p:tgtEl>
                                        <p:attrNameLst>
                                          <p:attrName>style.visibility</p:attrName>
                                        </p:attrNameLst>
                                      </p:cBhvr>
                                      <p:to>
                                        <p:strVal val="visible"/>
                                      </p:to>
                                    </p:set>
                                    <p:anim calcmode="lin" valueType="num">
                                      <p:cBhvr additive="base">
                                        <p:cTn id="7" dur="500" fill="hold"/>
                                        <p:tgtEl>
                                          <p:spTgt spid="6">
                                            <p:graphicEl>
                                              <a:dgm id="{5748F110-AB01-4E99-99B3-E79FAF117B79}"/>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graphicEl>
                                              <a:dgm id="{5748F110-AB01-4E99-99B3-E79FAF117B79}"/>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graphicEl>
                                              <a:dgm id="{B985C0E8-AF68-4AF5-90D8-CBAC33D777F4}"/>
                                            </p:graphicEl>
                                          </p:spTgt>
                                        </p:tgtEl>
                                        <p:attrNameLst>
                                          <p:attrName>style.visibility</p:attrName>
                                        </p:attrNameLst>
                                      </p:cBhvr>
                                      <p:to>
                                        <p:strVal val="visible"/>
                                      </p:to>
                                    </p:set>
                                    <p:anim calcmode="lin" valueType="num">
                                      <p:cBhvr additive="base">
                                        <p:cTn id="11" dur="500" fill="hold"/>
                                        <p:tgtEl>
                                          <p:spTgt spid="6">
                                            <p:graphicEl>
                                              <a:dgm id="{B985C0E8-AF68-4AF5-90D8-CBAC33D777F4}"/>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graphicEl>
                                              <a:dgm id="{B985C0E8-AF68-4AF5-90D8-CBAC33D777F4}"/>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graphicEl>
                                              <a:dgm id="{DA846A5E-1DA4-4B20-946B-1607E1348C90}"/>
                                            </p:graphicEl>
                                          </p:spTgt>
                                        </p:tgtEl>
                                        <p:attrNameLst>
                                          <p:attrName>style.visibility</p:attrName>
                                        </p:attrNameLst>
                                      </p:cBhvr>
                                      <p:to>
                                        <p:strVal val="visible"/>
                                      </p:to>
                                    </p:set>
                                    <p:anim calcmode="lin" valueType="num">
                                      <p:cBhvr additive="base">
                                        <p:cTn id="15" dur="500" fill="hold"/>
                                        <p:tgtEl>
                                          <p:spTgt spid="6">
                                            <p:graphicEl>
                                              <a:dgm id="{DA846A5E-1DA4-4B20-946B-1607E1348C90}"/>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graphicEl>
                                              <a:dgm id="{DA846A5E-1DA4-4B20-946B-1607E1348C90}"/>
                                            </p:graphic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graphicEl>
                                              <a:dgm id="{273A09E4-9EB2-48DA-8669-AD607D38413E}"/>
                                            </p:graphicEl>
                                          </p:spTgt>
                                        </p:tgtEl>
                                        <p:attrNameLst>
                                          <p:attrName>style.visibility</p:attrName>
                                        </p:attrNameLst>
                                      </p:cBhvr>
                                      <p:to>
                                        <p:strVal val="visible"/>
                                      </p:to>
                                    </p:set>
                                    <p:anim calcmode="lin" valueType="num">
                                      <p:cBhvr additive="base">
                                        <p:cTn id="21" dur="500" fill="hold"/>
                                        <p:tgtEl>
                                          <p:spTgt spid="6">
                                            <p:graphicEl>
                                              <a:dgm id="{273A09E4-9EB2-48DA-8669-AD607D38413E}"/>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graphicEl>
                                              <a:dgm id="{273A09E4-9EB2-48DA-8669-AD607D38413E}"/>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
                                            <p:graphicEl>
                                              <a:dgm id="{5F142B69-9981-4663-81E9-854212EA1BAB}"/>
                                            </p:graphicEl>
                                          </p:spTgt>
                                        </p:tgtEl>
                                        <p:attrNameLst>
                                          <p:attrName>style.visibility</p:attrName>
                                        </p:attrNameLst>
                                      </p:cBhvr>
                                      <p:to>
                                        <p:strVal val="visible"/>
                                      </p:to>
                                    </p:set>
                                    <p:anim calcmode="lin" valueType="num">
                                      <p:cBhvr additive="base">
                                        <p:cTn id="25" dur="500" fill="hold"/>
                                        <p:tgtEl>
                                          <p:spTgt spid="6">
                                            <p:graphicEl>
                                              <a:dgm id="{5F142B69-9981-4663-81E9-854212EA1BAB}"/>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graphicEl>
                                              <a:dgm id="{5F142B69-9981-4663-81E9-854212EA1BAB}"/>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
                                            <p:graphicEl>
                                              <a:dgm id="{0EAEC039-00FF-4F17-AF63-942FD06F4E3C}"/>
                                            </p:graphicEl>
                                          </p:spTgt>
                                        </p:tgtEl>
                                        <p:attrNameLst>
                                          <p:attrName>style.visibility</p:attrName>
                                        </p:attrNameLst>
                                      </p:cBhvr>
                                      <p:to>
                                        <p:strVal val="visible"/>
                                      </p:to>
                                    </p:set>
                                    <p:anim calcmode="lin" valueType="num">
                                      <p:cBhvr additive="base">
                                        <p:cTn id="29" dur="500" fill="hold"/>
                                        <p:tgtEl>
                                          <p:spTgt spid="6">
                                            <p:graphicEl>
                                              <a:dgm id="{0EAEC039-00FF-4F17-AF63-942FD06F4E3C}"/>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graphicEl>
                                              <a:dgm id="{0EAEC039-00FF-4F17-AF63-942FD06F4E3C}"/>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6">
                                            <p:graphicEl>
                                              <a:dgm id="{913E5E18-663A-4D99-BB1F-D9734197A54E}"/>
                                            </p:graphicEl>
                                          </p:spTgt>
                                        </p:tgtEl>
                                        <p:attrNameLst>
                                          <p:attrName>style.visibility</p:attrName>
                                        </p:attrNameLst>
                                      </p:cBhvr>
                                      <p:to>
                                        <p:strVal val="visible"/>
                                      </p:to>
                                    </p:set>
                                    <p:anim calcmode="lin" valueType="num">
                                      <p:cBhvr additive="base">
                                        <p:cTn id="35" dur="500" fill="hold"/>
                                        <p:tgtEl>
                                          <p:spTgt spid="6">
                                            <p:graphicEl>
                                              <a:dgm id="{913E5E18-663A-4D99-BB1F-D9734197A54E}"/>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graphicEl>
                                              <a:dgm id="{913E5E18-663A-4D99-BB1F-D9734197A54E}"/>
                                            </p:graphic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6">
                                            <p:graphicEl>
                                              <a:dgm id="{10D2F39D-88E6-4576-9DE0-870EBBF23CEE}"/>
                                            </p:graphicEl>
                                          </p:spTgt>
                                        </p:tgtEl>
                                        <p:attrNameLst>
                                          <p:attrName>style.visibility</p:attrName>
                                        </p:attrNameLst>
                                      </p:cBhvr>
                                      <p:to>
                                        <p:strVal val="visible"/>
                                      </p:to>
                                    </p:set>
                                    <p:anim calcmode="lin" valueType="num">
                                      <p:cBhvr additive="base">
                                        <p:cTn id="39" dur="500" fill="hold"/>
                                        <p:tgtEl>
                                          <p:spTgt spid="6">
                                            <p:graphicEl>
                                              <a:dgm id="{10D2F39D-88E6-4576-9DE0-870EBBF23CEE}"/>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
                                            <p:graphicEl>
                                              <a:dgm id="{10D2F39D-88E6-4576-9DE0-870EBBF23CEE}"/>
                                            </p:graphic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graphicEl>
                                              <a:dgm id="{F18DC7FD-E16A-4B09-957C-18982A120AA0}"/>
                                            </p:graphicEl>
                                          </p:spTgt>
                                        </p:tgtEl>
                                        <p:attrNameLst>
                                          <p:attrName>style.visibility</p:attrName>
                                        </p:attrNameLst>
                                      </p:cBhvr>
                                      <p:to>
                                        <p:strVal val="visible"/>
                                      </p:to>
                                    </p:set>
                                    <p:anim calcmode="lin" valueType="num">
                                      <p:cBhvr additive="base">
                                        <p:cTn id="43" dur="500" fill="hold"/>
                                        <p:tgtEl>
                                          <p:spTgt spid="6">
                                            <p:graphicEl>
                                              <a:dgm id="{F18DC7FD-E16A-4B09-957C-18982A120AA0}"/>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graphicEl>
                                              <a:dgm id="{F18DC7FD-E16A-4B09-957C-18982A120AA0}"/>
                                            </p:graphic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graphicEl>
                                              <a:dgm id="{5991609F-3486-45BE-8A6D-CFB49DFEA527}"/>
                                            </p:graphicEl>
                                          </p:spTgt>
                                        </p:tgtEl>
                                        <p:attrNameLst>
                                          <p:attrName>style.visibility</p:attrName>
                                        </p:attrNameLst>
                                      </p:cBhvr>
                                      <p:to>
                                        <p:strVal val="visible"/>
                                      </p:to>
                                    </p:set>
                                    <p:anim calcmode="lin" valueType="num">
                                      <p:cBhvr additive="base">
                                        <p:cTn id="49" dur="500" fill="hold"/>
                                        <p:tgtEl>
                                          <p:spTgt spid="6">
                                            <p:graphicEl>
                                              <a:dgm id="{5991609F-3486-45BE-8A6D-CFB49DFEA527}"/>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graphicEl>
                                              <a:dgm id="{5991609F-3486-45BE-8A6D-CFB49DFEA527}"/>
                                            </p:graphicEl>
                                          </p:spTgt>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6">
                                            <p:graphicEl>
                                              <a:dgm id="{064082AF-4129-4B8E-997B-18D4D40563F8}"/>
                                            </p:graphicEl>
                                          </p:spTgt>
                                        </p:tgtEl>
                                        <p:attrNameLst>
                                          <p:attrName>style.visibility</p:attrName>
                                        </p:attrNameLst>
                                      </p:cBhvr>
                                      <p:to>
                                        <p:strVal val="visible"/>
                                      </p:to>
                                    </p:set>
                                    <p:anim calcmode="lin" valueType="num">
                                      <p:cBhvr additive="base">
                                        <p:cTn id="53" dur="500" fill="hold"/>
                                        <p:tgtEl>
                                          <p:spTgt spid="6">
                                            <p:graphicEl>
                                              <a:dgm id="{064082AF-4129-4B8E-997B-18D4D40563F8}"/>
                                            </p:graphic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6">
                                            <p:graphicEl>
                                              <a:dgm id="{064082AF-4129-4B8E-997B-18D4D40563F8}"/>
                                            </p:graphic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6">
                                            <p:graphicEl>
                                              <a:dgm id="{5A1CB5DF-CA8E-403C-9208-E7F992B88D2A}"/>
                                            </p:graphicEl>
                                          </p:spTgt>
                                        </p:tgtEl>
                                        <p:attrNameLst>
                                          <p:attrName>style.visibility</p:attrName>
                                        </p:attrNameLst>
                                      </p:cBhvr>
                                      <p:to>
                                        <p:strVal val="visible"/>
                                      </p:to>
                                    </p:set>
                                    <p:anim calcmode="lin" valueType="num">
                                      <p:cBhvr additive="base">
                                        <p:cTn id="57" dur="500" fill="hold"/>
                                        <p:tgtEl>
                                          <p:spTgt spid="6">
                                            <p:graphicEl>
                                              <a:dgm id="{5A1CB5DF-CA8E-403C-9208-E7F992B88D2A}"/>
                                            </p:graphic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6">
                                            <p:graphicEl>
                                              <a:dgm id="{5A1CB5DF-CA8E-403C-9208-E7F992B88D2A}"/>
                                            </p:graphic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6">
                                            <p:graphicEl>
                                              <a:dgm id="{94FAC7E9-587C-4865-8B63-EC826CE5BDD7}"/>
                                            </p:graphicEl>
                                          </p:spTgt>
                                        </p:tgtEl>
                                        <p:attrNameLst>
                                          <p:attrName>style.visibility</p:attrName>
                                        </p:attrNameLst>
                                      </p:cBhvr>
                                      <p:to>
                                        <p:strVal val="visible"/>
                                      </p:to>
                                    </p:set>
                                    <p:anim calcmode="lin" valueType="num">
                                      <p:cBhvr additive="base">
                                        <p:cTn id="63" dur="500" fill="hold"/>
                                        <p:tgtEl>
                                          <p:spTgt spid="6">
                                            <p:graphicEl>
                                              <a:dgm id="{94FAC7E9-587C-4865-8B63-EC826CE5BDD7}"/>
                                            </p:graphic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6">
                                            <p:graphicEl>
                                              <a:dgm id="{94FAC7E9-587C-4865-8B63-EC826CE5BDD7}"/>
                                            </p:graphicEl>
                                          </p:spTgt>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6">
                                            <p:graphicEl>
                                              <a:dgm id="{C061ADA0-0871-4CDE-804C-21D91163D2AA}"/>
                                            </p:graphicEl>
                                          </p:spTgt>
                                        </p:tgtEl>
                                        <p:attrNameLst>
                                          <p:attrName>style.visibility</p:attrName>
                                        </p:attrNameLst>
                                      </p:cBhvr>
                                      <p:to>
                                        <p:strVal val="visible"/>
                                      </p:to>
                                    </p:set>
                                    <p:anim calcmode="lin" valueType="num">
                                      <p:cBhvr additive="base">
                                        <p:cTn id="67" dur="500" fill="hold"/>
                                        <p:tgtEl>
                                          <p:spTgt spid="6">
                                            <p:graphicEl>
                                              <a:dgm id="{C061ADA0-0871-4CDE-804C-21D91163D2AA}"/>
                                            </p:graphic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
                                            <p:graphicEl>
                                              <a:dgm id="{C061ADA0-0871-4CDE-804C-21D91163D2AA}"/>
                                            </p:graphic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0-#ppt_w/2"/>
                                          </p:val>
                                        </p:tav>
                                        <p:tav tm="100000">
                                          <p:val>
                                            <p:strVal val="#ppt_x"/>
                                          </p:val>
                                        </p:tav>
                                      </p:tavLst>
                                    </p:anim>
                                    <p:anim calcmode="lin" valueType="num">
                                      <p:cBhvr additive="base">
                                        <p:cTn id="8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Game Management</a:t>
            </a:r>
            <a:endParaRPr lang="en-US" dirty="0"/>
          </a:p>
        </p:txBody>
      </p:sp>
      <p:sp>
        <p:nvSpPr>
          <p:cNvPr id="5" name="Content Placeholder 4"/>
          <p:cNvSpPr>
            <a:spLocks noGrp="1"/>
          </p:cNvSpPr>
          <p:nvPr>
            <p:ph idx="1"/>
          </p:nvPr>
        </p:nvSpPr>
        <p:spPr>
          <a:xfrm>
            <a:off x="328246" y="5420015"/>
            <a:ext cx="8358554" cy="1437985"/>
          </a:xfrm>
        </p:spPr>
        <p:txBody>
          <a:bodyPr>
            <a:normAutofit/>
          </a:bodyPr>
          <a:lstStyle/>
          <a:p>
            <a:pPr marL="0" indent="0" algn="ctr">
              <a:buNone/>
            </a:pPr>
            <a:r>
              <a:rPr lang="en-US" sz="6000" b="1" dirty="0" smtClean="0">
                <a:effectLst>
                  <a:outerShdw blurRad="38100" dist="38100" dir="2700000" algn="tl">
                    <a:srgbClr val="000000">
                      <a:alpha val="43137"/>
                    </a:srgbClr>
                  </a:outerShdw>
                </a:effectLst>
              </a:rPr>
              <a:t>Your </a:t>
            </a:r>
            <a:r>
              <a:rPr lang="en-US" sz="6000" b="1" dirty="0">
                <a:effectLst>
                  <a:outerShdw blurRad="38100" dist="38100" dir="2700000" algn="tl">
                    <a:srgbClr val="000000">
                      <a:alpha val="43137"/>
                    </a:srgbClr>
                  </a:outerShdw>
                </a:effectLst>
              </a:rPr>
              <a:t>demeanor is </a:t>
            </a:r>
            <a:r>
              <a:rPr lang="en-US" sz="6000" b="1" dirty="0" smtClean="0">
                <a:effectLst>
                  <a:outerShdw blurRad="38100" dist="38100" dir="2700000" algn="tl">
                    <a:srgbClr val="000000">
                      <a:alpha val="43137"/>
                    </a:srgbClr>
                  </a:outerShdw>
                </a:effectLst>
              </a:rPr>
              <a:t>key! </a:t>
            </a:r>
            <a:endParaRPr lang="en-US" sz="6000" b="1" dirty="0">
              <a:effectLst>
                <a:outerShdw blurRad="38100" dist="38100" dir="2700000" algn="tl">
                  <a:srgbClr val="000000">
                    <a:alpha val="43137"/>
                  </a:srgbClr>
                </a:outerShdw>
              </a:effectLst>
            </a:endParaRP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355" y="1570938"/>
            <a:ext cx="5545015" cy="3696677"/>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28246" y="2063262"/>
            <a:ext cx="1863969" cy="70338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Relaxed</a:t>
            </a:r>
            <a:endParaRPr lang="en-US" sz="2000" b="1" dirty="0">
              <a:effectLst>
                <a:outerShdw blurRad="38100" dist="38100" dir="2700000" algn="tl">
                  <a:srgbClr val="000000">
                    <a:alpha val="43137"/>
                  </a:srgbClr>
                </a:outerShdw>
              </a:effectLst>
            </a:endParaRPr>
          </a:p>
        </p:txBody>
      </p:sp>
      <p:sp>
        <p:nvSpPr>
          <p:cNvPr id="6" name="Rectangle 5"/>
          <p:cNvSpPr/>
          <p:nvPr/>
        </p:nvSpPr>
        <p:spPr>
          <a:xfrm>
            <a:off x="328245" y="3067584"/>
            <a:ext cx="1863969" cy="70338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Confident</a:t>
            </a:r>
            <a:endParaRPr lang="en-US" sz="2000" b="1" dirty="0">
              <a:effectLst>
                <a:outerShdw blurRad="38100" dist="38100" dir="2700000" algn="tl">
                  <a:srgbClr val="000000">
                    <a:alpha val="43137"/>
                  </a:srgbClr>
                </a:outerShdw>
              </a:effectLst>
            </a:endParaRPr>
          </a:p>
        </p:txBody>
      </p:sp>
      <p:sp>
        <p:nvSpPr>
          <p:cNvPr id="7" name="Rectangle 6"/>
          <p:cNvSpPr/>
          <p:nvPr/>
        </p:nvSpPr>
        <p:spPr>
          <a:xfrm>
            <a:off x="328244" y="4157830"/>
            <a:ext cx="1863969" cy="703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Approachable</a:t>
            </a:r>
            <a:endParaRPr lang="en-US" sz="2000" b="1" dirty="0">
              <a:effectLst>
                <a:outerShdw blurRad="38100" dist="38100" dir="2700000" algn="tl">
                  <a:srgbClr val="000000">
                    <a:alpha val="43137"/>
                  </a:srgbClr>
                </a:outerShdw>
              </a:effectLst>
            </a:endParaRPr>
          </a:p>
        </p:txBody>
      </p:sp>
      <p:sp>
        <p:nvSpPr>
          <p:cNvPr id="8" name="Rectangle 7"/>
          <p:cNvSpPr/>
          <p:nvPr/>
        </p:nvSpPr>
        <p:spPr>
          <a:xfrm>
            <a:off x="6998674" y="2063262"/>
            <a:ext cx="1863969" cy="7033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Smiling</a:t>
            </a:r>
            <a:endParaRPr lang="en-US" sz="2000" b="1" dirty="0">
              <a:effectLst>
                <a:outerShdw blurRad="38100" dist="38100" dir="2700000" algn="tl">
                  <a:srgbClr val="000000">
                    <a:alpha val="43137"/>
                  </a:srgbClr>
                </a:outerShdw>
              </a:effectLst>
            </a:endParaRPr>
          </a:p>
        </p:txBody>
      </p:sp>
      <p:sp>
        <p:nvSpPr>
          <p:cNvPr id="9" name="Rectangle 8"/>
          <p:cNvSpPr/>
          <p:nvPr/>
        </p:nvSpPr>
        <p:spPr>
          <a:xfrm>
            <a:off x="6998674" y="3067584"/>
            <a:ext cx="1863969" cy="70338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Happy</a:t>
            </a:r>
            <a:endParaRPr lang="en-US" sz="2000" b="1" dirty="0">
              <a:effectLst>
                <a:outerShdw blurRad="38100" dist="38100" dir="2700000" algn="tl">
                  <a:srgbClr val="000000">
                    <a:alpha val="43137"/>
                  </a:srgbClr>
                </a:outerShdw>
              </a:effectLst>
            </a:endParaRPr>
          </a:p>
        </p:txBody>
      </p:sp>
      <p:sp>
        <p:nvSpPr>
          <p:cNvPr id="10" name="Rectangle 9"/>
          <p:cNvSpPr/>
          <p:nvPr/>
        </p:nvSpPr>
        <p:spPr>
          <a:xfrm>
            <a:off x="6998674" y="4165690"/>
            <a:ext cx="1863969" cy="70338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smtClean="0">
                <a:effectLst>
                  <a:outerShdw blurRad="38100" dist="38100" dir="2700000" algn="tl">
                    <a:srgbClr val="000000">
                      <a:alpha val="43137"/>
                    </a:srgbClr>
                  </a:outerShdw>
                </a:effectLst>
              </a:rPr>
              <a:t>Professional</a:t>
            </a:r>
            <a:endParaRPr lang="en-US" sz="2000" b="1" dirty="0">
              <a:effectLst>
                <a:outerShdw blurRad="38100" dist="38100" dir="2700000" algn="tl">
                  <a:srgbClr val="000000">
                    <a:alpha val="43137"/>
                  </a:srgbClr>
                </a:outerShdw>
              </a:effectLst>
            </a:endParaRPr>
          </a:p>
        </p:txBody>
      </p:sp>
      <p:sp>
        <p:nvSpPr>
          <p:cNvPr id="11" name="Snip Diagonal Corner Rectangle 10"/>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3331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fade">
                                      <p:cBhvr>
                                        <p:cTn id="48" dur="1000"/>
                                        <p:tgtEl>
                                          <p:spTgt spid="5">
                                            <p:txEl>
                                              <p:pRg st="0" end="0"/>
                                            </p:txEl>
                                          </p:spTgt>
                                        </p:tgtEl>
                                      </p:cBhvr>
                                    </p:animEffect>
                                    <p:anim calcmode="lin" valueType="num">
                                      <p:cBhvr>
                                        <p:cTn id="4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0-#ppt_w/2"/>
                                          </p:val>
                                        </p:tav>
                                        <p:tav tm="100000">
                                          <p:val>
                                            <p:strVal val="#ppt_x"/>
                                          </p:val>
                                        </p:tav>
                                      </p:tavLst>
                                    </p:anim>
                                    <p:anim calcmode="lin" valueType="num">
                                      <p:cBhvr additive="base">
                                        <p:cTn id="5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2336" y="4945185"/>
            <a:ext cx="7584833" cy="1031631"/>
          </a:xfrm>
          <a:prstGeom prst="rect">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smtClean="0">
                <a:effectLst>
                  <a:outerShdw blurRad="38100" dist="38100" dir="2700000" algn="tl">
                    <a:srgbClr val="000000">
                      <a:alpha val="43137"/>
                    </a:srgbClr>
                  </a:outerShdw>
                </a:effectLst>
              </a:rPr>
              <a:t>facebook.com/</a:t>
            </a:r>
            <a:r>
              <a:rPr lang="en-US" sz="3600" b="1" dirty="0" err="1" smtClean="0">
                <a:effectLst>
                  <a:outerShdw blurRad="38100" dist="38100" dir="2700000" algn="tl">
                    <a:srgbClr val="000000">
                      <a:alpha val="43137"/>
                    </a:srgbClr>
                  </a:outerShdw>
                </a:effectLst>
              </a:rPr>
              <a:t>menslaxofficials</a:t>
            </a:r>
            <a:endParaRPr lang="en-US" sz="3600" b="1" dirty="0">
              <a:effectLst>
                <a:outerShdw blurRad="38100" dist="38100" dir="2700000" algn="tl">
                  <a:srgbClr val="000000">
                    <a:alpha val="43137"/>
                  </a:srgbClr>
                </a:outerShdw>
              </a:effectLst>
            </a:endParaRPr>
          </a:p>
        </p:txBody>
      </p:sp>
      <p:sp>
        <p:nvSpPr>
          <p:cNvPr id="2" name="Title 1"/>
          <p:cNvSpPr>
            <a:spLocks noGrp="1"/>
          </p:cNvSpPr>
          <p:nvPr>
            <p:ph type="title"/>
          </p:nvPr>
        </p:nvSpPr>
        <p:spPr/>
        <p:txBody>
          <a:bodyPr/>
          <a:lstStyle/>
          <a:p>
            <a:r>
              <a:rPr lang="en-US" dirty="0" smtClean="0"/>
              <a:t>Thank You</a:t>
            </a:r>
            <a:endParaRPr lang="en-US" dirty="0"/>
          </a:p>
        </p:txBody>
      </p:sp>
      <p:pic>
        <p:nvPicPr>
          <p:cNvPr id="7170" name="Picture 2" descr="C:\Users\gcorsetti\Desktop\facebook logo vect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352" y="4992076"/>
            <a:ext cx="937845" cy="9378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025" y="1473741"/>
            <a:ext cx="3315950" cy="1657975"/>
          </a:xfrm>
          <a:prstGeom prst="rect">
            <a:avLst/>
          </a:prstGeom>
        </p:spPr>
      </p:pic>
      <p:sp>
        <p:nvSpPr>
          <p:cNvPr id="5" name="Rectangle 4"/>
          <p:cNvSpPr/>
          <p:nvPr/>
        </p:nvSpPr>
        <p:spPr>
          <a:xfrm>
            <a:off x="832338" y="3622431"/>
            <a:ext cx="7584831" cy="1031631"/>
          </a:xfrm>
          <a:prstGeom prst="rect">
            <a:avLst/>
          </a:prstGeom>
          <a:solidFill>
            <a:srgbClr val="C00000"/>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b="1" dirty="0" smtClean="0">
                <a:effectLst>
                  <a:outerShdw blurRad="38100" dist="38100" dir="2700000" algn="tl">
                    <a:srgbClr val="000000">
                      <a:alpha val="43137"/>
                    </a:srgbClr>
                  </a:outerShdw>
                </a:effectLst>
              </a:rPr>
              <a:t>uslacrosse.arbitersports.com</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112641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Major Principles</a:t>
            </a:r>
            <a:endParaRPr lang="en-US" dirty="0"/>
          </a:p>
        </p:txBody>
      </p:sp>
      <p:sp>
        <p:nvSpPr>
          <p:cNvPr id="3" name="Rectangle 2"/>
          <p:cNvSpPr/>
          <p:nvPr/>
        </p:nvSpPr>
        <p:spPr>
          <a:xfrm>
            <a:off x="668216" y="1723292"/>
            <a:ext cx="3247292" cy="109024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t>Early Control</a:t>
            </a:r>
            <a:endParaRPr lang="en-US" sz="2800" dirty="0"/>
          </a:p>
        </p:txBody>
      </p:sp>
      <p:sp>
        <p:nvSpPr>
          <p:cNvPr id="8" name="Rectangle 7"/>
          <p:cNvSpPr/>
          <p:nvPr/>
        </p:nvSpPr>
        <p:spPr>
          <a:xfrm>
            <a:off x="4642338" y="1723292"/>
            <a:ext cx="3247292" cy="1090246"/>
          </a:xfrm>
          <a:prstGeom prst="rect">
            <a:avLst/>
          </a:prstGeom>
          <a:solidFill>
            <a:srgbClr val="FFFF00"/>
          </a:solid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smtClean="0">
                <a:solidFill>
                  <a:schemeClr val="tx1"/>
                </a:solidFill>
              </a:rPr>
              <a:t>Proper Warnings</a:t>
            </a:r>
            <a:endParaRPr lang="en-US" sz="2800" dirty="0">
              <a:solidFill>
                <a:schemeClr val="tx1"/>
              </a:solidFill>
            </a:endParaRPr>
          </a:p>
        </p:txBody>
      </p:sp>
      <p:sp>
        <p:nvSpPr>
          <p:cNvPr id="9" name="Rectangle 8"/>
          <p:cNvSpPr/>
          <p:nvPr/>
        </p:nvSpPr>
        <p:spPr>
          <a:xfrm>
            <a:off x="668216" y="3399692"/>
            <a:ext cx="7221414" cy="1090246"/>
          </a:xfrm>
          <a:prstGeom prst="rect">
            <a:avLst/>
          </a:prstGeom>
          <a:solidFill>
            <a:schemeClr val="tx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6000" dirty="0" smtClean="0">
                <a:effectLst>
                  <a:outerShdw blurRad="38100" dist="38100" dir="2700000" algn="tl">
                    <a:srgbClr val="000000">
                      <a:alpha val="43137"/>
                    </a:srgbClr>
                  </a:outerShdw>
                </a:effectLst>
              </a:rPr>
              <a:t>Consistency</a:t>
            </a:r>
            <a:endParaRPr lang="en-US" sz="6000" dirty="0">
              <a:effectLst>
                <a:outerShdw blurRad="38100" dist="38100" dir="2700000" algn="tl">
                  <a:srgbClr val="000000">
                    <a:alpha val="43137"/>
                  </a:srgbClr>
                </a:outerShdw>
              </a:effectLst>
            </a:endParaRPr>
          </a:p>
        </p:txBody>
      </p:sp>
      <p:sp>
        <p:nvSpPr>
          <p:cNvPr id="10" name="Rectangle 9"/>
          <p:cNvSpPr/>
          <p:nvPr/>
        </p:nvSpPr>
        <p:spPr>
          <a:xfrm>
            <a:off x="668216" y="4865076"/>
            <a:ext cx="7221414" cy="1090246"/>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Avoid Coaching</a:t>
            </a:r>
            <a:endParaRPr lang="en-US" sz="4400" dirty="0">
              <a:effectLst>
                <a:outerShdw blurRad="38100" dist="38100" dir="2700000" algn="tl">
                  <a:srgbClr val="000000">
                    <a:alpha val="43137"/>
                  </a:srgbClr>
                </a:outerShdw>
              </a:effectLst>
            </a:endParaRPr>
          </a:p>
        </p:txBody>
      </p:sp>
      <p:sp>
        <p:nvSpPr>
          <p:cNvPr id="12" name="Snip Diagonal Corner Rectangle 11"/>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3741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Early Control</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12"/>
          <a:stretch/>
        </p:blipFill>
        <p:spPr>
          <a:xfrm>
            <a:off x="4325816" y="2108699"/>
            <a:ext cx="4548554" cy="3447009"/>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oup 3"/>
          <p:cNvGrpSpPr/>
          <p:nvPr/>
        </p:nvGrpSpPr>
        <p:grpSpPr>
          <a:xfrm>
            <a:off x="220764" y="1915012"/>
            <a:ext cx="3247292" cy="1090246"/>
            <a:chOff x="457200" y="1417638"/>
            <a:chExt cx="3247292" cy="1090246"/>
          </a:xfrm>
        </p:grpSpPr>
        <p:sp>
          <p:nvSpPr>
            <p:cNvPr id="6" name="Rectangle 5"/>
            <p:cNvSpPr/>
            <p:nvPr/>
          </p:nvSpPr>
          <p:spPr>
            <a:xfrm>
              <a:off x="457200" y="1417638"/>
              <a:ext cx="3247292" cy="109024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3200" b="1" dirty="0" smtClean="0">
                  <a:effectLst>
                    <a:outerShdw blurRad="38100" dist="38100" dir="2700000" algn="tl">
                      <a:srgbClr val="000000">
                        <a:alpha val="43137"/>
                      </a:srgbClr>
                    </a:outerShdw>
                  </a:effectLst>
                </a:rPr>
                <a:t>Easy to Tighten</a:t>
              </a:r>
              <a:endParaRPr lang="en-US" sz="3200" b="1" dirty="0">
                <a:effectLst>
                  <a:outerShdw blurRad="38100" dist="38100" dir="2700000" algn="tl">
                    <a:srgbClr val="000000">
                      <a:alpha val="43137"/>
                    </a:srgbClr>
                  </a:outerShdw>
                </a:effectLst>
              </a:endParaRPr>
            </a:p>
          </p:txBody>
        </p:sp>
        <p:pic>
          <p:nvPicPr>
            <p:cNvPr id="1026" name="Picture 2" descr="C:\Users\gcorsetti\AppData\Local\Microsoft\Windows\Temporary Internet Files\Content.IE5\G6SFYG6V\Adjustable-wrench-icon-style-1-10243-larg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9997" y="1629593"/>
              <a:ext cx="390813" cy="666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50276" y="4669159"/>
            <a:ext cx="3247292" cy="1090246"/>
            <a:chOff x="457200" y="2741957"/>
            <a:chExt cx="3247292" cy="1090246"/>
          </a:xfrm>
        </p:grpSpPr>
        <p:sp>
          <p:nvSpPr>
            <p:cNvPr id="7" name="Rectangle 6"/>
            <p:cNvSpPr/>
            <p:nvPr/>
          </p:nvSpPr>
          <p:spPr>
            <a:xfrm>
              <a:off x="457200" y="2741957"/>
              <a:ext cx="3247292" cy="1090246"/>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3200" b="1" dirty="0" smtClean="0">
                  <a:effectLst>
                    <a:outerShdw blurRad="38100" dist="38100" dir="2700000" algn="tl">
                      <a:srgbClr val="000000">
                        <a:alpha val="43137"/>
                      </a:srgbClr>
                    </a:outerShdw>
                  </a:effectLst>
                </a:rPr>
                <a:t>Hard to Loosen</a:t>
              </a:r>
              <a:endParaRPr lang="en-US" sz="3200" b="1" dirty="0">
                <a:effectLst>
                  <a:outerShdw blurRad="38100" dist="38100" dir="2700000" algn="tl">
                    <a:srgbClr val="000000">
                      <a:alpha val="43137"/>
                    </a:srgbClr>
                  </a:outerShdw>
                </a:effectLst>
              </a:endParaRPr>
            </a:p>
          </p:txBody>
        </p:sp>
        <p:pic>
          <p:nvPicPr>
            <p:cNvPr id="8" name="Picture 2" descr="C:\Users\gcorsetti\AppData\Local\Microsoft\Windows\Temporary Internet Files\Content.IE5\G6SFYG6V\Adjustable-wrench-icon-style-1-10243-larg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554870" y="2953911"/>
              <a:ext cx="390813" cy="6663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nip Diagonal Corner Rectangle 11"/>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7632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Caliber of Play</a:t>
            </a:r>
            <a:endParaRPr lang="en-US" dirty="0"/>
          </a:p>
        </p:txBody>
      </p:sp>
      <p:sp>
        <p:nvSpPr>
          <p:cNvPr id="10" name="Content Placeholder 9"/>
          <p:cNvSpPr>
            <a:spLocks noGrp="1"/>
          </p:cNvSpPr>
          <p:nvPr>
            <p:ph idx="1"/>
          </p:nvPr>
        </p:nvSpPr>
        <p:spPr/>
        <p:txBody>
          <a:bodyPr/>
          <a:lstStyle/>
          <a:p>
            <a:pPr marL="0" indent="0">
              <a:buNone/>
            </a:pPr>
            <a:endParaRPr lang="en-US" dirty="0"/>
          </a:p>
          <a:p>
            <a:endParaRPr lang="en-US" dirty="0"/>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064" y="1497044"/>
            <a:ext cx="2656351" cy="2294121"/>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169" y="1497043"/>
            <a:ext cx="2375292" cy="2294122"/>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89" y="4052807"/>
            <a:ext cx="2142849" cy="2696721"/>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4" descr="crease photos 156"/>
          <p:cNvPicPr>
            <a:picLocks noChangeAspect="1" noChangeArrowheads="1"/>
          </p:cNvPicPr>
          <p:nvPr/>
        </p:nvPicPr>
        <p:blipFill>
          <a:blip r:embed="rId6"/>
          <a:stretch>
            <a:fillRect/>
          </a:stretch>
        </p:blipFill>
        <p:spPr bwMode="auto">
          <a:xfrm>
            <a:off x="5322167" y="4424909"/>
            <a:ext cx="2819467" cy="2016515"/>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Snip Diagonal Corner Rectangle 8"/>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2249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Technical Fouls</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881" t="8423" r="10508" b="11392"/>
          <a:stretch/>
        </p:blipFill>
        <p:spPr>
          <a:xfrm>
            <a:off x="256290" y="2167152"/>
            <a:ext cx="4550221" cy="3049616"/>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2180" t="20017" r="2308" b="4784"/>
          <a:stretch/>
        </p:blipFill>
        <p:spPr>
          <a:xfrm>
            <a:off x="5410200" y="1329761"/>
            <a:ext cx="3452446" cy="2286000"/>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2089"/>
          <a:stretch/>
        </p:blipFill>
        <p:spPr>
          <a:xfrm>
            <a:off x="5410200" y="3964963"/>
            <a:ext cx="3452446" cy="2503610"/>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Snip Diagonal Corner Rectangle 8"/>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61617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Preserve Flow</a:t>
            </a:r>
            <a:endParaRPr lang="en-US" dirty="0"/>
          </a:p>
        </p:txBody>
      </p:sp>
      <p:grpSp>
        <p:nvGrpSpPr>
          <p:cNvPr id="8" name="Group 7"/>
          <p:cNvGrpSpPr/>
          <p:nvPr/>
        </p:nvGrpSpPr>
        <p:grpSpPr>
          <a:xfrm>
            <a:off x="156617" y="1175360"/>
            <a:ext cx="3864398" cy="5376791"/>
            <a:chOff x="156617" y="1175360"/>
            <a:chExt cx="3864398" cy="537679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17" y="1175360"/>
              <a:ext cx="3559600" cy="5376791"/>
            </a:xfrm>
            <a:prstGeom prst="rect">
              <a:avLst/>
            </a:prstGeom>
          </p:spPr>
        </p:pic>
        <p:sp>
          <p:nvSpPr>
            <p:cNvPr id="6" name="Rounded Rectangular Callout 5"/>
            <p:cNvSpPr/>
            <p:nvPr/>
          </p:nvSpPr>
          <p:spPr>
            <a:xfrm>
              <a:off x="1465384" y="1617785"/>
              <a:ext cx="2555631" cy="1031631"/>
            </a:xfrm>
            <a:prstGeom prst="wedgeRoundRect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smtClean="0"/>
                <a:t>Play-On!</a:t>
              </a:r>
              <a:endParaRPr lang="en-US" sz="4000" dirty="0"/>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179" r="21026"/>
          <a:stretch/>
        </p:blipFill>
        <p:spPr>
          <a:xfrm>
            <a:off x="5322276" y="1809286"/>
            <a:ext cx="3192329" cy="4108938"/>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Snip Diagonal Corner Rectangle 8"/>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7740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Flow</a:t>
            </a:r>
            <a:endParaRPr lang="en-US" dirty="0"/>
          </a:p>
        </p:txBody>
      </p:sp>
      <p:grpSp>
        <p:nvGrpSpPr>
          <p:cNvPr id="6" name="Group 5"/>
          <p:cNvGrpSpPr/>
          <p:nvPr/>
        </p:nvGrpSpPr>
        <p:grpSpPr>
          <a:xfrm>
            <a:off x="1160585" y="1305307"/>
            <a:ext cx="2439135" cy="2439135"/>
            <a:chOff x="246185" y="1417638"/>
            <a:chExt cx="2439135" cy="2439135"/>
          </a:xfrm>
        </p:grpSpPr>
        <p:pic>
          <p:nvPicPr>
            <p:cNvPr id="1026" name="Picture 2" descr="C:\Users\gcorsetti\AppData\Local\Microsoft\Windows\Temporary Internet Files\Content.IE5\G6SFYG6V\uhr[1].png"/>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46185" y="1417638"/>
              <a:ext cx="2439135" cy="2439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0" b="88400" l="10400" r="90400"/>
                      </a14:imgEffect>
                    </a14:imgLayer>
                  </a14:imgProps>
                </a:ext>
                <a:ext uri="{28A0092B-C50C-407E-A947-70E740481C1C}">
                  <a14:useLocalDpi xmlns:a14="http://schemas.microsoft.com/office/drawing/2010/main" val="0"/>
                </a:ext>
              </a:extLst>
            </a:blip>
            <a:stretch>
              <a:fillRect/>
            </a:stretch>
          </p:blipFill>
          <p:spPr>
            <a:xfrm>
              <a:off x="986893" y="2276996"/>
              <a:ext cx="957718" cy="957718"/>
            </a:xfrm>
            <a:prstGeom prst="rect">
              <a:avLst/>
            </a:prstGeom>
          </p:spPr>
        </p:pic>
      </p:grpSp>
      <p:grpSp>
        <p:nvGrpSpPr>
          <p:cNvPr id="12" name="Group 11"/>
          <p:cNvGrpSpPr/>
          <p:nvPr/>
        </p:nvGrpSpPr>
        <p:grpSpPr>
          <a:xfrm>
            <a:off x="3974123" y="1322526"/>
            <a:ext cx="4712677" cy="3366705"/>
            <a:chOff x="3974123" y="1322526"/>
            <a:chExt cx="4712677" cy="3366705"/>
          </a:xfrm>
        </p:grpSpPr>
        <p:sp>
          <p:nvSpPr>
            <p:cNvPr id="5" name="TextBox 4"/>
            <p:cNvSpPr txBox="1"/>
            <p:nvPr/>
          </p:nvSpPr>
          <p:spPr>
            <a:xfrm>
              <a:off x="3974123" y="1593851"/>
              <a:ext cx="925253" cy="1862048"/>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1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grpSp>
          <p:nvGrpSpPr>
            <p:cNvPr id="11" name="Group 10"/>
            <p:cNvGrpSpPr/>
            <p:nvPr/>
          </p:nvGrpSpPr>
          <p:grpSpPr>
            <a:xfrm>
              <a:off x="5404338" y="1322526"/>
              <a:ext cx="3282462" cy="3366705"/>
              <a:chOff x="5404338" y="1322526"/>
              <a:chExt cx="3282462" cy="3366705"/>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7980" r="16262"/>
              <a:stretch/>
            </p:blipFill>
            <p:spPr>
              <a:xfrm>
                <a:off x="5609768" y="1322526"/>
                <a:ext cx="2871602" cy="2941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5404338" y="4009292"/>
                <a:ext cx="3282462" cy="679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Crew Controls Dead Ball Time</a:t>
                </a:r>
                <a:endParaRPr lang="en-US" b="1" dirty="0"/>
              </a:p>
            </p:txBody>
          </p:sp>
        </p:grpSp>
      </p:grpSp>
      <p:grpSp>
        <p:nvGrpSpPr>
          <p:cNvPr id="10" name="Group 9"/>
          <p:cNvGrpSpPr/>
          <p:nvPr/>
        </p:nvGrpSpPr>
        <p:grpSpPr>
          <a:xfrm>
            <a:off x="315103" y="3816750"/>
            <a:ext cx="2543908" cy="2548881"/>
            <a:chOff x="831903" y="3816750"/>
            <a:chExt cx="2543908" cy="2548881"/>
          </a:xfrm>
        </p:grpSpPr>
        <p:sp>
          <p:nvSpPr>
            <p:cNvPr id="9" name="Rectangle 8"/>
            <p:cNvSpPr/>
            <p:nvPr/>
          </p:nvSpPr>
          <p:spPr>
            <a:xfrm>
              <a:off x="831903" y="5322277"/>
              <a:ext cx="2543908" cy="10433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t>Jog to position</a:t>
              </a:r>
            </a:p>
            <a:p>
              <a:pPr algn="ctr"/>
              <a:r>
                <a:rPr lang="en-US" sz="2800" dirty="0" smtClean="0"/>
                <a:t>Use timer</a:t>
              </a:r>
            </a:p>
          </p:txBody>
        </p:sp>
        <p:pic>
          <p:nvPicPr>
            <p:cNvPr id="1027" name="Picture 3" descr="C:\Users\gcorsetti\AppData\Local\Microsoft\Windows\Temporary Internet Files\Content.IE5\U70HR8XB\gauge-152570_64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1903" y="3816750"/>
              <a:ext cx="2543908" cy="174496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nip Diagonal Corner Rectangle 14"/>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3130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Managing Players and Coaches</a:t>
            </a:r>
            <a:endParaRPr lang="en-US" dirty="0"/>
          </a:p>
        </p:txBody>
      </p:sp>
      <p:sp>
        <p:nvSpPr>
          <p:cNvPr id="2" name="Content Placeholder 1"/>
          <p:cNvSpPr>
            <a:spLocks noGrp="1"/>
          </p:cNvSpPr>
          <p:nvPr>
            <p:ph idx="1"/>
          </p:nvPr>
        </p:nvSpPr>
        <p:spPr/>
        <p:txBody>
          <a:bodyPr/>
          <a:lstStyle/>
          <a:p>
            <a:r>
              <a:rPr lang="en-US" dirty="0" smtClean="0"/>
              <a:t>Define the edge</a:t>
            </a:r>
          </a:p>
          <a:p>
            <a:pPr>
              <a:lnSpc>
                <a:spcPct val="150000"/>
              </a:lnSpc>
            </a:pPr>
            <a:r>
              <a:rPr lang="en-US" dirty="0" smtClean="0"/>
              <a:t>Intention vs. ineptitude</a:t>
            </a:r>
          </a:p>
          <a:p>
            <a:pPr>
              <a:lnSpc>
                <a:spcPct val="150000"/>
              </a:lnSpc>
            </a:pPr>
            <a:r>
              <a:rPr lang="en-US" dirty="0" smtClean="0"/>
              <a:t>Prevent something worse</a:t>
            </a:r>
          </a:p>
          <a:p>
            <a:pPr>
              <a:lnSpc>
                <a:spcPct val="150000"/>
              </a:lnSpc>
            </a:pPr>
            <a:r>
              <a:rPr lang="en-US" dirty="0" smtClean="0"/>
              <a:t>Find teachable moments</a:t>
            </a:r>
          </a:p>
          <a:p>
            <a:pPr>
              <a:lnSpc>
                <a:spcPct val="150000"/>
              </a:lnSpc>
            </a:pPr>
            <a:r>
              <a:rPr lang="en-US" dirty="0" smtClean="0"/>
              <a:t>Sportsmanship</a:t>
            </a:r>
            <a:endParaRPr lang="en-US" dirty="0"/>
          </a:p>
        </p:txBody>
      </p:sp>
      <p:sp>
        <p:nvSpPr>
          <p:cNvPr id="9" name="Snip Diagonal Corner Rectangle 8"/>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grpSp>
        <p:nvGrpSpPr>
          <p:cNvPr id="11" name="Group 10"/>
          <p:cNvGrpSpPr/>
          <p:nvPr/>
        </p:nvGrpSpPr>
        <p:grpSpPr>
          <a:xfrm>
            <a:off x="5208104" y="1527020"/>
            <a:ext cx="3703699" cy="3230217"/>
            <a:chOff x="5208104" y="1527020"/>
            <a:chExt cx="3703699" cy="3230217"/>
          </a:xfrm>
        </p:grpSpPr>
        <p:sp>
          <p:nvSpPr>
            <p:cNvPr id="5" name="Right Brace 4"/>
            <p:cNvSpPr/>
            <p:nvPr/>
          </p:nvSpPr>
          <p:spPr>
            <a:xfrm>
              <a:off x="5208104" y="1527020"/>
              <a:ext cx="944218" cy="3230217"/>
            </a:xfrm>
            <a:prstGeom prst="righ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911" y="2262497"/>
              <a:ext cx="2638892" cy="1759261"/>
            </a:xfrm>
            <a:prstGeom prst="snip2DiagRect">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nvGrpSpPr>
          <p:cNvPr id="12" name="Group 11"/>
          <p:cNvGrpSpPr/>
          <p:nvPr/>
        </p:nvGrpSpPr>
        <p:grpSpPr>
          <a:xfrm>
            <a:off x="4907766" y="3941606"/>
            <a:ext cx="4004037" cy="2497128"/>
            <a:chOff x="4907766" y="3941606"/>
            <a:chExt cx="4004037" cy="2497128"/>
          </a:xfrm>
        </p:grpSpPr>
        <p:sp>
          <p:nvSpPr>
            <p:cNvPr id="7" name="Right Brace 6"/>
            <p:cNvSpPr/>
            <p:nvPr/>
          </p:nvSpPr>
          <p:spPr>
            <a:xfrm>
              <a:off x="4907766" y="3941606"/>
              <a:ext cx="795131" cy="1510748"/>
            </a:xfrm>
            <a:prstGeom prst="rightBrace">
              <a:avLst>
                <a:gd name="adj1" fmla="val 8333"/>
                <a:gd name="adj2" fmla="val 69737"/>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974" t="17006" r="25897" b="22211"/>
            <a:stretch/>
          </p:blipFill>
          <p:spPr>
            <a:xfrm>
              <a:off x="5897515" y="4223072"/>
              <a:ext cx="3014288" cy="2215662"/>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052015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0-#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Define the Edge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 y="1312131"/>
            <a:ext cx="7448550" cy="4965700"/>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57200" y="2825262"/>
            <a:ext cx="1781908" cy="969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Legal?</a:t>
            </a:r>
            <a:endParaRPr lang="en-US" sz="3200" b="1" dirty="0">
              <a:effectLst>
                <a:outerShdw blurRad="38100" dist="38100" dir="2700000" algn="tl">
                  <a:srgbClr val="000000">
                    <a:alpha val="43137"/>
                  </a:srgbClr>
                </a:outerShdw>
              </a:effectLst>
            </a:endParaRPr>
          </a:p>
        </p:txBody>
      </p:sp>
      <p:sp>
        <p:nvSpPr>
          <p:cNvPr id="6" name="Rectangle 5"/>
          <p:cNvSpPr/>
          <p:nvPr/>
        </p:nvSpPr>
        <p:spPr>
          <a:xfrm>
            <a:off x="6904892" y="2977662"/>
            <a:ext cx="1781908" cy="9697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Illegal?</a:t>
            </a:r>
            <a:endParaRPr lang="en-US" sz="3200" b="1" dirty="0">
              <a:effectLst>
                <a:outerShdw blurRad="38100" dist="38100" dir="2700000" algn="tl">
                  <a:srgbClr val="000000">
                    <a:alpha val="43137"/>
                  </a:srgbClr>
                </a:outerShdw>
              </a:effectLst>
            </a:endParaRPr>
          </a:p>
        </p:txBody>
      </p:sp>
      <p:sp>
        <p:nvSpPr>
          <p:cNvPr id="7" name="Rectangle 6"/>
          <p:cNvSpPr/>
          <p:nvPr/>
        </p:nvSpPr>
        <p:spPr>
          <a:xfrm>
            <a:off x="2344612" y="5742862"/>
            <a:ext cx="4841631" cy="969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smtClean="0">
                <a:effectLst>
                  <a:outerShdw blurRad="38100" dist="38100" dir="2700000" algn="tl">
                    <a:srgbClr val="000000">
                      <a:alpha val="43137"/>
                    </a:srgbClr>
                  </a:outerShdw>
                </a:effectLst>
              </a:rPr>
              <a:t>You Decide!</a:t>
            </a:r>
            <a:endParaRPr lang="en-US" sz="3200" b="1" dirty="0">
              <a:effectLst>
                <a:outerShdw blurRad="38100" dist="38100" dir="2700000" algn="tl">
                  <a:srgbClr val="000000">
                    <a:alpha val="43137"/>
                  </a:srgbClr>
                </a:outerShdw>
              </a:effectLst>
            </a:endParaRPr>
          </a:p>
        </p:txBody>
      </p:sp>
      <p:sp>
        <p:nvSpPr>
          <p:cNvPr id="8" name="Snip Diagonal Corner Rectangle 7"/>
          <p:cNvSpPr/>
          <p:nvPr/>
        </p:nvSpPr>
        <p:spPr>
          <a:xfrm>
            <a:off x="-624960" y="6227722"/>
            <a:ext cx="2793729" cy="498711"/>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US" sz="2400" b="1" dirty="0" smtClean="0">
                <a:solidFill>
                  <a:schemeClr val="bg1"/>
                </a:solidFill>
                <a:effectLst>
                  <a:outerShdw blurRad="38100" dist="38100" dir="2700000" algn="tl">
                    <a:srgbClr val="000000">
                      <a:alpha val="43137"/>
                    </a:srgbClr>
                  </a:outerShdw>
                </a:effectLst>
              </a:rPr>
              <a:t>Class Question</a:t>
            </a: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7994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theme/theme1.xml><?xml version="1.0" encoding="utf-8"?>
<a:theme xmlns:a="http://schemas.openxmlformats.org/drawingml/2006/main" name="2016-MOE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2016-MOEP</Template>
  <TotalTime>475</TotalTime>
  <Words>1564</Words>
  <Application>Microsoft Office PowerPoint</Application>
  <PresentationFormat>On-screen Show (4:3)</PresentationFormat>
  <Paragraphs>208</Paragraphs>
  <Slides>15</Slides>
  <Notes>15</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2016-MOEP</vt:lpstr>
      <vt:lpstr>Custom Design</vt:lpstr>
      <vt:lpstr>Game Management</vt:lpstr>
      <vt:lpstr>Major Principles</vt:lpstr>
      <vt:lpstr>Early Control</vt:lpstr>
      <vt:lpstr>Caliber of Play</vt:lpstr>
      <vt:lpstr>Technical Fouls</vt:lpstr>
      <vt:lpstr>Preserve Flow</vt:lpstr>
      <vt:lpstr>Improve Flow</vt:lpstr>
      <vt:lpstr>Managing Players and Coaches</vt:lpstr>
      <vt:lpstr>Define the Edge</vt:lpstr>
      <vt:lpstr>Intention vs. Ineptitude</vt:lpstr>
      <vt:lpstr>Prevent Something Worse</vt:lpstr>
      <vt:lpstr>Teachable Moments</vt:lpstr>
      <vt:lpstr>Sportsmanship – The Ramp</vt:lpstr>
      <vt:lpstr>Game Management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 1 The Game, Field, &amp; Equipment</dc:title>
  <dc:creator>Windows User</dc:creator>
  <cp:lastModifiedBy>Windows User</cp:lastModifiedBy>
  <cp:revision>45</cp:revision>
  <cp:lastPrinted>2015-10-22T17:58:11Z</cp:lastPrinted>
  <dcterms:created xsi:type="dcterms:W3CDTF">2015-09-21T13:32:46Z</dcterms:created>
  <dcterms:modified xsi:type="dcterms:W3CDTF">2015-11-12T19:22:53Z</dcterms:modified>
</cp:coreProperties>
</file>