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744" r:id="rId2"/>
  </p:sldMasterIdLst>
  <p:notesMasterIdLst>
    <p:notesMasterId r:id="rId43"/>
  </p:notesMasterIdLst>
  <p:handoutMasterIdLst>
    <p:handoutMasterId r:id="rId44"/>
  </p:handoutMasterIdLst>
  <p:sldIdLst>
    <p:sldId id="454" r:id="rId3"/>
    <p:sldId id="397" r:id="rId4"/>
    <p:sldId id="401" r:id="rId5"/>
    <p:sldId id="455" r:id="rId6"/>
    <p:sldId id="456" r:id="rId7"/>
    <p:sldId id="457" r:id="rId8"/>
    <p:sldId id="458" r:id="rId9"/>
    <p:sldId id="459" r:id="rId10"/>
    <p:sldId id="460" r:id="rId11"/>
    <p:sldId id="461" r:id="rId12"/>
    <p:sldId id="462" r:id="rId13"/>
    <p:sldId id="450" r:id="rId14"/>
    <p:sldId id="399" r:id="rId15"/>
    <p:sldId id="400" r:id="rId16"/>
    <p:sldId id="350" r:id="rId17"/>
    <p:sldId id="402" r:id="rId18"/>
    <p:sldId id="411" r:id="rId19"/>
    <p:sldId id="412" r:id="rId20"/>
    <p:sldId id="413" r:id="rId21"/>
    <p:sldId id="437" r:id="rId22"/>
    <p:sldId id="439" r:id="rId23"/>
    <p:sldId id="438" r:id="rId24"/>
    <p:sldId id="414" r:id="rId25"/>
    <p:sldId id="415" r:id="rId26"/>
    <p:sldId id="416" r:id="rId27"/>
    <p:sldId id="417" r:id="rId28"/>
    <p:sldId id="418" r:id="rId29"/>
    <p:sldId id="419" r:id="rId30"/>
    <p:sldId id="428" r:id="rId31"/>
    <p:sldId id="421" r:id="rId32"/>
    <p:sldId id="425" r:id="rId33"/>
    <p:sldId id="422" r:id="rId34"/>
    <p:sldId id="423" r:id="rId35"/>
    <p:sldId id="424" r:id="rId36"/>
    <p:sldId id="427" r:id="rId37"/>
    <p:sldId id="433" r:id="rId38"/>
    <p:sldId id="442" r:id="rId39"/>
    <p:sldId id="445" r:id="rId40"/>
    <p:sldId id="463" r:id="rId41"/>
    <p:sldId id="396" r:id="rId42"/>
  </p:sldIdLst>
  <p:sldSz cx="9144000" cy="6858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snapToGrid="0" snapToObjects="1" showGuides="1">
      <p:cViewPr>
        <p:scale>
          <a:sx n="94" d="100"/>
          <a:sy n="94" d="100"/>
        </p:scale>
        <p:origin x="-129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EC5FB853-A77C-4326-A75C-FAC0ADCC3646}" type="datetimeFigureOut">
              <a:rPr lang="en-US" smtClean="0"/>
              <a:pPr/>
              <a:t>2/24/2019</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B1BBF2C0-2232-4321-880C-79929E5A561D}" type="slidenum">
              <a:rPr lang="en-US" smtClean="0"/>
              <a:pPr/>
              <a:t>‹#›</a:t>
            </a:fld>
            <a:endParaRPr lang="en-US" dirty="0"/>
          </a:p>
        </p:txBody>
      </p:sp>
    </p:spTree>
    <p:extLst>
      <p:ext uri="{BB962C8B-B14F-4D97-AF65-F5344CB8AC3E}">
        <p14:creationId xmlns:p14="http://schemas.microsoft.com/office/powerpoint/2010/main" val="2071606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34" y="0"/>
            <a:ext cx="3038648" cy="465138"/>
          </a:xfrm>
          <a:prstGeom prst="rect">
            <a:avLst/>
          </a:prstGeom>
        </p:spPr>
        <p:txBody>
          <a:bodyPr vert="horz" lIns="91440" tIns="45720" rIns="91440" bIns="45720" rtlCol="0"/>
          <a:lstStyle>
            <a:lvl1pPr algn="r">
              <a:defRPr sz="1200"/>
            </a:lvl1pPr>
          </a:lstStyle>
          <a:p>
            <a:fld id="{A675EC7D-187C-469A-B24D-517061ABD323}" type="datetimeFigureOut">
              <a:rPr lang="en-US" smtClean="0"/>
              <a:t>2/24/2019</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848"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1440" tIns="45720" rIns="91440" bIns="45720" rtlCol="0" anchor="b"/>
          <a:lstStyle>
            <a:lvl1pPr algn="r">
              <a:defRPr sz="1200"/>
            </a:lvl1pPr>
          </a:lstStyle>
          <a:p>
            <a:fld id="{61AA9FCC-DBD6-49AC-BD1C-A232A77B9C5D}" type="slidenum">
              <a:rPr lang="en-US" smtClean="0"/>
              <a:t>‹#›</a:t>
            </a:fld>
            <a:endParaRPr lang="en-US" dirty="0"/>
          </a:p>
        </p:txBody>
      </p:sp>
    </p:spTree>
    <p:extLst>
      <p:ext uri="{BB962C8B-B14F-4D97-AF65-F5344CB8AC3E}">
        <p14:creationId xmlns:p14="http://schemas.microsoft.com/office/powerpoint/2010/main" val="3887905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a:t>
            </a:fld>
            <a:endParaRPr lang="en-US" dirty="0"/>
          </a:p>
        </p:txBody>
      </p:sp>
    </p:spTree>
    <p:extLst>
      <p:ext uri="{BB962C8B-B14F-4D97-AF65-F5344CB8AC3E}">
        <p14:creationId xmlns:p14="http://schemas.microsoft.com/office/powerpoint/2010/main" val="3225100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10</a:t>
            </a:fld>
            <a:endParaRPr lang="en-US" dirty="0"/>
          </a:p>
        </p:txBody>
      </p:sp>
    </p:spTree>
    <p:extLst>
      <p:ext uri="{BB962C8B-B14F-4D97-AF65-F5344CB8AC3E}">
        <p14:creationId xmlns:p14="http://schemas.microsoft.com/office/powerpoint/2010/main" val="3116618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11</a:t>
            </a:fld>
            <a:endParaRPr lang="en-US" dirty="0"/>
          </a:p>
        </p:txBody>
      </p:sp>
    </p:spTree>
    <p:extLst>
      <p:ext uri="{BB962C8B-B14F-4D97-AF65-F5344CB8AC3E}">
        <p14:creationId xmlns:p14="http://schemas.microsoft.com/office/powerpoint/2010/main" val="412085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12</a:t>
            </a:fld>
            <a:endParaRPr lang="en-US" dirty="0"/>
          </a:p>
        </p:txBody>
      </p:sp>
    </p:spTree>
    <p:extLst>
      <p:ext uri="{BB962C8B-B14F-4D97-AF65-F5344CB8AC3E}">
        <p14:creationId xmlns:p14="http://schemas.microsoft.com/office/powerpoint/2010/main" val="3156870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13</a:t>
            </a:fld>
            <a:endParaRPr lang="en-US" dirty="0"/>
          </a:p>
        </p:txBody>
      </p:sp>
    </p:spTree>
    <p:extLst>
      <p:ext uri="{BB962C8B-B14F-4D97-AF65-F5344CB8AC3E}">
        <p14:creationId xmlns:p14="http://schemas.microsoft.com/office/powerpoint/2010/main" val="1131811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14</a:t>
            </a:fld>
            <a:endParaRPr lang="en-US" dirty="0"/>
          </a:p>
        </p:txBody>
      </p:sp>
    </p:spTree>
    <p:extLst>
      <p:ext uri="{BB962C8B-B14F-4D97-AF65-F5344CB8AC3E}">
        <p14:creationId xmlns:p14="http://schemas.microsoft.com/office/powerpoint/2010/main" val="1787570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15</a:t>
            </a:fld>
            <a:endParaRPr lang="en-US" dirty="0"/>
          </a:p>
        </p:txBody>
      </p:sp>
    </p:spTree>
    <p:extLst>
      <p:ext uri="{BB962C8B-B14F-4D97-AF65-F5344CB8AC3E}">
        <p14:creationId xmlns:p14="http://schemas.microsoft.com/office/powerpoint/2010/main" val="2302459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16</a:t>
            </a:fld>
            <a:endParaRPr lang="en-US" dirty="0"/>
          </a:p>
        </p:txBody>
      </p:sp>
    </p:spTree>
    <p:extLst>
      <p:ext uri="{BB962C8B-B14F-4D97-AF65-F5344CB8AC3E}">
        <p14:creationId xmlns:p14="http://schemas.microsoft.com/office/powerpoint/2010/main" val="18026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17</a:t>
            </a:fld>
            <a:endParaRPr lang="en-US" dirty="0"/>
          </a:p>
        </p:txBody>
      </p:sp>
    </p:spTree>
    <p:extLst>
      <p:ext uri="{BB962C8B-B14F-4D97-AF65-F5344CB8AC3E}">
        <p14:creationId xmlns:p14="http://schemas.microsoft.com/office/powerpoint/2010/main" val="1193488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18</a:t>
            </a:fld>
            <a:endParaRPr lang="en-US" dirty="0"/>
          </a:p>
        </p:txBody>
      </p:sp>
    </p:spTree>
    <p:extLst>
      <p:ext uri="{BB962C8B-B14F-4D97-AF65-F5344CB8AC3E}">
        <p14:creationId xmlns:p14="http://schemas.microsoft.com/office/powerpoint/2010/main" val="4223327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19</a:t>
            </a:fld>
            <a:endParaRPr lang="en-US" dirty="0"/>
          </a:p>
        </p:txBody>
      </p:sp>
    </p:spTree>
    <p:extLst>
      <p:ext uri="{BB962C8B-B14F-4D97-AF65-F5344CB8AC3E}">
        <p14:creationId xmlns:p14="http://schemas.microsoft.com/office/powerpoint/2010/main" val="43762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a:t>
            </a:fld>
            <a:endParaRPr lang="en-US" dirty="0"/>
          </a:p>
        </p:txBody>
      </p:sp>
    </p:spTree>
    <p:extLst>
      <p:ext uri="{BB962C8B-B14F-4D97-AF65-F5344CB8AC3E}">
        <p14:creationId xmlns:p14="http://schemas.microsoft.com/office/powerpoint/2010/main" val="2874601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20</a:t>
            </a:fld>
            <a:endParaRPr lang="en-US" dirty="0"/>
          </a:p>
        </p:txBody>
      </p:sp>
    </p:spTree>
    <p:extLst>
      <p:ext uri="{BB962C8B-B14F-4D97-AF65-F5344CB8AC3E}">
        <p14:creationId xmlns:p14="http://schemas.microsoft.com/office/powerpoint/2010/main" val="2716505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21</a:t>
            </a:fld>
            <a:endParaRPr lang="en-US" dirty="0"/>
          </a:p>
        </p:txBody>
      </p:sp>
    </p:spTree>
    <p:extLst>
      <p:ext uri="{BB962C8B-B14F-4D97-AF65-F5344CB8AC3E}">
        <p14:creationId xmlns:p14="http://schemas.microsoft.com/office/powerpoint/2010/main" val="2783791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22</a:t>
            </a:fld>
            <a:endParaRPr lang="en-US" dirty="0"/>
          </a:p>
        </p:txBody>
      </p:sp>
    </p:spTree>
    <p:extLst>
      <p:ext uri="{BB962C8B-B14F-4D97-AF65-F5344CB8AC3E}">
        <p14:creationId xmlns:p14="http://schemas.microsoft.com/office/powerpoint/2010/main" val="2237959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23</a:t>
            </a:fld>
            <a:endParaRPr lang="en-US" dirty="0"/>
          </a:p>
        </p:txBody>
      </p:sp>
    </p:spTree>
    <p:extLst>
      <p:ext uri="{BB962C8B-B14F-4D97-AF65-F5344CB8AC3E}">
        <p14:creationId xmlns:p14="http://schemas.microsoft.com/office/powerpoint/2010/main" val="3916273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24</a:t>
            </a:fld>
            <a:endParaRPr lang="en-US" dirty="0"/>
          </a:p>
        </p:txBody>
      </p:sp>
    </p:spTree>
    <p:extLst>
      <p:ext uri="{BB962C8B-B14F-4D97-AF65-F5344CB8AC3E}">
        <p14:creationId xmlns:p14="http://schemas.microsoft.com/office/powerpoint/2010/main" val="917862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25</a:t>
            </a:fld>
            <a:endParaRPr lang="en-US" dirty="0"/>
          </a:p>
        </p:txBody>
      </p:sp>
    </p:spTree>
    <p:extLst>
      <p:ext uri="{BB962C8B-B14F-4D97-AF65-F5344CB8AC3E}">
        <p14:creationId xmlns:p14="http://schemas.microsoft.com/office/powerpoint/2010/main" val="32473148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26</a:t>
            </a:fld>
            <a:endParaRPr lang="en-US" dirty="0"/>
          </a:p>
        </p:txBody>
      </p:sp>
    </p:spTree>
    <p:extLst>
      <p:ext uri="{BB962C8B-B14F-4D97-AF65-F5344CB8AC3E}">
        <p14:creationId xmlns:p14="http://schemas.microsoft.com/office/powerpoint/2010/main" val="2547985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27</a:t>
            </a:fld>
            <a:endParaRPr lang="en-US" dirty="0"/>
          </a:p>
        </p:txBody>
      </p:sp>
    </p:spTree>
    <p:extLst>
      <p:ext uri="{BB962C8B-B14F-4D97-AF65-F5344CB8AC3E}">
        <p14:creationId xmlns:p14="http://schemas.microsoft.com/office/powerpoint/2010/main" val="30683611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28</a:t>
            </a:fld>
            <a:endParaRPr lang="en-US" dirty="0"/>
          </a:p>
        </p:txBody>
      </p:sp>
    </p:spTree>
    <p:extLst>
      <p:ext uri="{BB962C8B-B14F-4D97-AF65-F5344CB8AC3E}">
        <p14:creationId xmlns:p14="http://schemas.microsoft.com/office/powerpoint/2010/main" val="26382328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29</a:t>
            </a:fld>
            <a:endParaRPr lang="en-US" dirty="0"/>
          </a:p>
        </p:txBody>
      </p:sp>
    </p:spTree>
    <p:extLst>
      <p:ext uri="{BB962C8B-B14F-4D97-AF65-F5344CB8AC3E}">
        <p14:creationId xmlns:p14="http://schemas.microsoft.com/office/powerpoint/2010/main" val="3310686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a:t>
            </a:fld>
            <a:endParaRPr lang="en-US" dirty="0"/>
          </a:p>
        </p:txBody>
      </p:sp>
    </p:spTree>
    <p:extLst>
      <p:ext uri="{BB962C8B-B14F-4D97-AF65-F5344CB8AC3E}">
        <p14:creationId xmlns:p14="http://schemas.microsoft.com/office/powerpoint/2010/main" val="3927078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30</a:t>
            </a:fld>
            <a:endParaRPr lang="en-US" dirty="0"/>
          </a:p>
        </p:txBody>
      </p:sp>
    </p:spTree>
    <p:extLst>
      <p:ext uri="{BB962C8B-B14F-4D97-AF65-F5344CB8AC3E}">
        <p14:creationId xmlns:p14="http://schemas.microsoft.com/office/powerpoint/2010/main" val="4961411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31</a:t>
            </a:fld>
            <a:endParaRPr lang="en-US" dirty="0"/>
          </a:p>
        </p:txBody>
      </p:sp>
    </p:spTree>
    <p:extLst>
      <p:ext uri="{BB962C8B-B14F-4D97-AF65-F5344CB8AC3E}">
        <p14:creationId xmlns:p14="http://schemas.microsoft.com/office/powerpoint/2010/main" val="21767817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32</a:t>
            </a:fld>
            <a:endParaRPr lang="en-US" dirty="0"/>
          </a:p>
        </p:txBody>
      </p:sp>
    </p:spTree>
    <p:extLst>
      <p:ext uri="{BB962C8B-B14F-4D97-AF65-F5344CB8AC3E}">
        <p14:creationId xmlns:p14="http://schemas.microsoft.com/office/powerpoint/2010/main" val="30180347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33</a:t>
            </a:fld>
            <a:endParaRPr lang="en-US" dirty="0"/>
          </a:p>
        </p:txBody>
      </p:sp>
    </p:spTree>
    <p:extLst>
      <p:ext uri="{BB962C8B-B14F-4D97-AF65-F5344CB8AC3E}">
        <p14:creationId xmlns:p14="http://schemas.microsoft.com/office/powerpoint/2010/main" val="4254397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34</a:t>
            </a:fld>
            <a:endParaRPr lang="en-US" dirty="0"/>
          </a:p>
        </p:txBody>
      </p:sp>
    </p:spTree>
    <p:extLst>
      <p:ext uri="{BB962C8B-B14F-4D97-AF65-F5344CB8AC3E}">
        <p14:creationId xmlns:p14="http://schemas.microsoft.com/office/powerpoint/2010/main" val="21457647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35</a:t>
            </a:fld>
            <a:endParaRPr lang="en-US" dirty="0"/>
          </a:p>
        </p:txBody>
      </p:sp>
    </p:spTree>
    <p:extLst>
      <p:ext uri="{BB962C8B-B14F-4D97-AF65-F5344CB8AC3E}">
        <p14:creationId xmlns:p14="http://schemas.microsoft.com/office/powerpoint/2010/main" val="12064533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36</a:t>
            </a:fld>
            <a:endParaRPr lang="en-US" dirty="0"/>
          </a:p>
        </p:txBody>
      </p:sp>
    </p:spTree>
    <p:extLst>
      <p:ext uri="{BB962C8B-B14F-4D97-AF65-F5344CB8AC3E}">
        <p14:creationId xmlns:p14="http://schemas.microsoft.com/office/powerpoint/2010/main" val="2915091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37</a:t>
            </a:fld>
            <a:endParaRPr lang="en-US" dirty="0"/>
          </a:p>
        </p:txBody>
      </p:sp>
    </p:spTree>
    <p:extLst>
      <p:ext uri="{BB962C8B-B14F-4D97-AF65-F5344CB8AC3E}">
        <p14:creationId xmlns:p14="http://schemas.microsoft.com/office/powerpoint/2010/main" val="21967933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38</a:t>
            </a:fld>
            <a:endParaRPr lang="en-US" dirty="0"/>
          </a:p>
        </p:txBody>
      </p:sp>
    </p:spTree>
    <p:extLst>
      <p:ext uri="{BB962C8B-B14F-4D97-AF65-F5344CB8AC3E}">
        <p14:creationId xmlns:p14="http://schemas.microsoft.com/office/powerpoint/2010/main" val="13141107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39</a:t>
            </a:fld>
            <a:endParaRPr lang="en-US" dirty="0"/>
          </a:p>
        </p:txBody>
      </p:sp>
    </p:spTree>
    <p:extLst>
      <p:ext uri="{BB962C8B-B14F-4D97-AF65-F5344CB8AC3E}">
        <p14:creationId xmlns:p14="http://schemas.microsoft.com/office/powerpoint/2010/main" val="2953045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4</a:t>
            </a:fld>
            <a:endParaRPr lang="en-US" dirty="0"/>
          </a:p>
        </p:txBody>
      </p:sp>
    </p:spTree>
    <p:extLst>
      <p:ext uri="{BB962C8B-B14F-4D97-AF65-F5344CB8AC3E}">
        <p14:creationId xmlns:p14="http://schemas.microsoft.com/office/powerpoint/2010/main" val="14132347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40</a:t>
            </a:fld>
            <a:endParaRPr lang="en-US" dirty="0"/>
          </a:p>
        </p:txBody>
      </p:sp>
    </p:spTree>
    <p:extLst>
      <p:ext uri="{BB962C8B-B14F-4D97-AF65-F5344CB8AC3E}">
        <p14:creationId xmlns:p14="http://schemas.microsoft.com/office/powerpoint/2010/main" val="1775158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5</a:t>
            </a:fld>
            <a:endParaRPr lang="en-US" dirty="0"/>
          </a:p>
        </p:txBody>
      </p:sp>
    </p:spTree>
    <p:extLst>
      <p:ext uri="{BB962C8B-B14F-4D97-AF65-F5344CB8AC3E}">
        <p14:creationId xmlns:p14="http://schemas.microsoft.com/office/powerpoint/2010/main" val="1603998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6</a:t>
            </a:fld>
            <a:endParaRPr lang="en-US" dirty="0"/>
          </a:p>
        </p:txBody>
      </p:sp>
    </p:spTree>
    <p:extLst>
      <p:ext uri="{BB962C8B-B14F-4D97-AF65-F5344CB8AC3E}">
        <p14:creationId xmlns:p14="http://schemas.microsoft.com/office/powerpoint/2010/main" val="2338127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7</a:t>
            </a:fld>
            <a:endParaRPr lang="en-US" dirty="0"/>
          </a:p>
        </p:txBody>
      </p:sp>
    </p:spTree>
    <p:extLst>
      <p:ext uri="{BB962C8B-B14F-4D97-AF65-F5344CB8AC3E}">
        <p14:creationId xmlns:p14="http://schemas.microsoft.com/office/powerpoint/2010/main" val="14004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8</a:t>
            </a:fld>
            <a:endParaRPr lang="en-US" dirty="0"/>
          </a:p>
        </p:txBody>
      </p:sp>
    </p:spTree>
    <p:extLst>
      <p:ext uri="{BB962C8B-B14F-4D97-AF65-F5344CB8AC3E}">
        <p14:creationId xmlns:p14="http://schemas.microsoft.com/office/powerpoint/2010/main" val="3857098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AA9FCC-DBD6-49AC-BD1C-A232A77B9C5D}" type="slidenum">
              <a:rPr lang="en-US" smtClean="0"/>
              <a:t>9</a:t>
            </a:fld>
            <a:endParaRPr lang="en-US" dirty="0"/>
          </a:p>
        </p:txBody>
      </p:sp>
    </p:spTree>
    <p:extLst>
      <p:ext uri="{BB962C8B-B14F-4D97-AF65-F5344CB8AC3E}">
        <p14:creationId xmlns:p14="http://schemas.microsoft.com/office/powerpoint/2010/main" val="130326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40434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6463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931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1857778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4041230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3523968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2019671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3202794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278011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3181921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236354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0526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937150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3808944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C723F-79CB-47D5-B000-5A7794FFE8DF}" type="datetimeFigureOut">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5A671-E55E-4FC6-A1F1-17FEE8EF45DD}" type="slidenum">
              <a:rPr lang="en-US" smtClean="0"/>
              <a:t>‹#›</a:t>
            </a:fld>
            <a:endParaRPr lang="en-US" dirty="0"/>
          </a:p>
        </p:txBody>
      </p:sp>
    </p:spTree>
    <p:extLst>
      <p:ext uri="{BB962C8B-B14F-4D97-AF65-F5344CB8AC3E}">
        <p14:creationId xmlns:p14="http://schemas.microsoft.com/office/powerpoint/2010/main" val="273915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2155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2042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0051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862751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403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7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6420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000125" y="6203950"/>
            <a:ext cx="477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defTabSz="914400" fontAlgn="base">
              <a:spcBef>
                <a:spcPct val="0"/>
              </a:spcBef>
              <a:spcAft>
                <a:spcPct val="0"/>
              </a:spcAft>
              <a:defRPr/>
            </a:pPr>
            <a:fld id="{4E2472E3-F60E-1746-9F27-1A47952D76B8}" type="slidenum">
              <a:rPr lang="en-US" sz="2000">
                <a:solidFill>
                  <a:srgbClr val="000000"/>
                </a:solidFill>
                <a:sym typeface="Times New Roman" charset="0"/>
              </a:rPr>
              <a:pPr defTabSz="914400" fontAlgn="base">
                <a:spcBef>
                  <a:spcPct val="0"/>
                </a:spcBef>
                <a:spcAft>
                  <a:spcPct val="0"/>
                </a:spcAft>
                <a:defRPr/>
              </a:pPr>
              <a:t>‹#›</a:t>
            </a:fld>
            <a:endParaRPr lang="en-US" sz="2000" dirty="0">
              <a:solidFill>
                <a:srgbClr val="000000"/>
              </a:solidFill>
              <a:sym typeface="Times New Roman" charset="0"/>
            </a:endParaRPr>
          </a:p>
        </p:txBody>
      </p:sp>
      <p:sp>
        <p:nvSpPr>
          <p:cNvPr id="1030" name="Rectangle 6"/>
          <p:cNvSpPr>
            <a:spLocks noChangeArrowheads="1"/>
          </p:cNvSpPr>
          <p:nvPr/>
        </p:nvSpPr>
        <p:spPr bwMode="auto">
          <a:xfrm>
            <a:off x="579438" y="852488"/>
            <a:ext cx="8064500" cy="5105400"/>
          </a:xfrm>
          <a:prstGeom prst="rect">
            <a:avLst/>
          </a:prstGeom>
          <a:noFill/>
          <a:ln w="12700">
            <a:solidFill>
              <a:schemeClr val="tx1"/>
            </a:solidFill>
            <a:miter lim="800000"/>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1" name="Line 7"/>
          <p:cNvSpPr>
            <a:spLocks noChangeShapeType="1"/>
          </p:cNvSpPr>
          <p:nvPr/>
        </p:nvSpPr>
        <p:spPr bwMode="auto">
          <a:xfrm>
            <a:off x="4084638" y="1766888"/>
            <a:ext cx="1054100" cy="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2" name="Line 8"/>
          <p:cNvSpPr>
            <a:spLocks noChangeShapeType="1"/>
          </p:cNvSpPr>
          <p:nvPr/>
        </p:nvSpPr>
        <p:spPr bwMode="auto">
          <a:xfrm>
            <a:off x="4160838" y="5043488"/>
            <a:ext cx="901700" cy="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3" name="Line 9"/>
          <p:cNvSpPr>
            <a:spLocks noChangeShapeType="1"/>
          </p:cNvSpPr>
          <p:nvPr/>
        </p:nvSpPr>
        <p:spPr bwMode="auto">
          <a:xfrm flipH="1">
            <a:off x="566738" y="1766888"/>
            <a:ext cx="2679700" cy="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4" name="Line 10"/>
          <p:cNvSpPr>
            <a:spLocks noChangeShapeType="1"/>
          </p:cNvSpPr>
          <p:nvPr/>
        </p:nvSpPr>
        <p:spPr bwMode="auto">
          <a:xfrm flipV="1">
            <a:off x="3270250" y="852488"/>
            <a:ext cx="0" cy="510540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5" name="Line 11"/>
          <p:cNvSpPr>
            <a:spLocks noChangeShapeType="1"/>
          </p:cNvSpPr>
          <p:nvPr/>
        </p:nvSpPr>
        <p:spPr bwMode="auto">
          <a:xfrm>
            <a:off x="5989638" y="1766888"/>
            <a:ext cx="2654300" cy="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6" name="Line 12"/>
          <p:cNvSpPr>
            <a:spLocks noChangeShapeType="1"/>
          </p:cNvSpPr>
          <p:nvPr/>
        </p:nvSpPr>
        <p:spPr bwMode="auto">
          <a:xfrm>
            <a:off x="5989638" y="5043488"/>
            <a:ext cx="2578100" cy="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7" name="Line 13"/>
          <p:cNvSpPr>
            <a:spLocks noChangeShapeType="1"/>
          </p:cNvSpPr>
          <p:nvPr/>
        </p:nvSpPr>
        <p:spPr bwMode="auto">
          <a:xfrm flipH="1" flipV="1">
            <a:off x="5937250" y="852488"/>
            <a:ext cx="0" cy="510540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8" name="Oval 14"/>
          <p:cNvSpPr>
            <a:spLocks noChangeArrowheads="1"/>
          </p:cNvSpPr>
          <p:nvPr/>
        </p:nvSpPr>
        <p:spPr bwMode="auto">
          <a:xfrm>
            <a:off x="1417638" y="3182938"/>
            <a:ext cx="368300" cy="368300"/>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39" name="Rectangle 15"/>
          <p:cNvSpPr>
            <a:spLocks noChangeArrowheads="1"/>
          </p:cNvSpPr>
          <p:nvPr/>
        </p:nvSpPr>
        <p:spPr bwMode="auto">
          <a:xfrm>
            <a:off x="2151063" y="0"/>
            <a:ext cx="10953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defTabSz="914400" fontAlgn="base">
              <a:spcBef>
                <a:spcPct val="0"/>
              </a:spcBef>
              <a:spcAft>
                <a:spcPct val="0"/>
              </a:spcAft>
              <a:defRPr/>
            </a:pPr>
            <a:r>
              <a:rPr lang="en-US" sz="2400" b="1" dirty="0">
                <a:solidFill>
                  <a:srgbClr val="000000"/>
                </a:solidFill>
                <a:effectLst>
                  <a:outerShdw blurRad="38100" dist="38100" dir="2700000" algn="tl">
                    <a:srgbClr val="DDDDDD"/>
                  </a:outerShdw>
                </a:effectLst>
                <a:latin typeface="Arial" charset="0"/>
                <a:sym typeface="Times New Roman" charset="0"/>
              </a:rPr>
              <a:t>HOME</a:t>
            </a:r>
          </a:p>
        </p:txBody>
      </p:sp>
      <p:sp>
        <p:nvSpPr>
          <p:cNvPr id="1040" name="Rectangle 16"/>
          <p:cNvSpPr>
            <a:spLocks noChangeArrowheads="1"/>
          </p:cNvSpPr>
          <p:nvPr/>
        </p:nvSpPr>
        <p:spPr bwMode="auto">
          <a:xfrm>
            <a:off x="5894387" y="31750"/>
            <a:ext cx="1460500" cy="454025"/>
          </a:xfrm>
          <a:prstGeom prst="rect">
            <a:avLst/>
          </a:prstGeom>
          <a:noFill/>
          <a:ln w="12700">
            <a:noFill/>
            <a:miter lim="800000"/>
            <a:headEnd/>
            <a:tailEnd/>
          </a:ln>
          <a:effectLst/>
        </p:spPr>
        <p:txBody>
          <a:bodyPr lIns="90488" tIns="44450" rIns="90488" bIns="44450">
            <a:prstTxWarp prst="textNoShape">
              <a:avLst/>
            </a:prstTxWarp>
            <a:spAutoFit/>
          </a:bodyPr>
          <a:lstStyle/>
          <a:p>
            <a:pPr defTabSz="914400" fontAlgn="base">
              <a:spcBef>
                <a:spcPct val="0"/>
              </a:spcBef>
              <a:spcAft>
                <a:spcPct val="0"/>
              </a:spcAft>
              <a:defRPr/>
            </a:pPr>
            <a:r>
              <a:rPr lang="en-US" sz="2400" b="1" dirty="0">
                <a:solidFill>
                  <a:srgbClr val="000000"/>
                </a:solidFill>
                <a:effectLst>
                  <a:outerShdw blurRad="38100" dist="38100" dir="2700000" algn="tl">
                    <a:srgbClr val="DDDDDD"/>
                  </a:outerShdw>
                </a:effectLst>
                <a:latin typeface="Arial" charset="0"/>
                <a:sym typeface="Times New Roman" charset="0"/>
              </a:rPr>
              <a:t>VISITOR</a:t>
            </a:r>
          </a:p>
        </p:txBody>
      </p:sp>
      <p:sp>
        <p:nvSpPr>
          <p:cNvPr id="1041" name="Oval 17"/>
          <p:cNvSpPr>
            <a:spLocks noChangeArrowheads="1"/>
          </p:cNvSpPr>
          <p:nvPr/>
        </p:nvSpPr>
        <p:spPr bwMode="auto">
          <a:xfrm>
            <a:off x="7437438" y="3182938"/>
            <a:ext cx="368300" cy="368300"/>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43" name="Rectangle 19"/>
          <p:cNvSpPr>
            <a:spLocks noChangeArrowheads="1"/>
          </p:cNvSpPr>
          <p:nvPr/>
        </p:nvSpPr>
        <p:spPr bwMode="auto">
          <a:xfrm>
            <a:off x="4313238" y="249238"/>
            <a:ext cx="596900" cy="1397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44" name="Line 20"/>
          <p:cNvSpPr>
            <a:spLocks noChangeShapeType="1"/>
          </p:cNvSpPr>
          <p:nvPr/>
        </p:nvSpPr>
        <p:spPr bwMode="auto">
          <a:xfrm flipV="1">
            <a:off x="3716183" y="28574"/>
            <a:ext cx="0" cy="850901"/>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45" name="Line 21"/>
          <p:cNvSpPr>
            <a:spLocks noChangeShapeType="1"/>
          </p:cNvSpPr>
          <p:nvPr/>
        </p:nvSpPr>
        <p:spPr bwMode="auto">
          <a:xfrm flipV="1">
            <a:off x="5563386" y="0"/>
            <a:ext cx="0" cy="850901"/>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46" name="Rectangle 22"/>
          <p:cNvSpPr>
            <a:spLocks noChangeArrowheads="1"/>
          </p:cNvSpPr>
          <p:nvPr/>
        </p:nvSpPr>
        <p:spPr bwMode="auto">
          <a:xfrm>
            <a:off x="1790701" y="325438"/>
            <a:ext cx="1358900" cy="635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47" name="Rectangle 23"/>
          <p:cNvSpPr>
            <a:spLocks noChangeArrowheads="1"/>
          </p:cNvSpPr>
          <p:nvPr/>
        </p:nvSpPr>
        <p:spPr bwMode="auto">
          <a:xfrm>
            <a:off x="5991225" y="357188"/>
            <a:ext cx="1587500" cy="635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48" name="Line 24"/>
          <p:cNvSpPr>
            <a:spLocks noChangeShapeType="1"/>
          </p:cNvSpPr>
          <p:nvPr/>
        </p:nvSpPr>
        <p:spPr bwMode="auto">
          <a:xfrm flipV="1">
            <a:off x="2170644" y="528638"/>
            <a:ext cx="0" cy="30480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49" name="Line 25"/>
          <p:cNvSpPr>
            <a:spLocks noChangeShapeType="1"/>
          </p:cNvSpPr>
          <p:nvPr/>
        </p:nvSpPr>
        <p:spPr bwMode="auto">
          <a:xfrm flipV="1">
            <a:off x="6949550" y="546101"/>
            <a:ext cx="0" cy="30480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50" name="Line 26"/>
          <p:cNvSpPr>
            <a:spLocks noChangeShapeType="1"/>
          </p:cNvSpPr>
          <p:nvPr/>
        </p:nvSpPr>
        <p:spPr bwMode="auto">
          <a:xfrm flipH="1" flipV="1">
            <a:off x="4608513" y="852488"/>
            <a:ext cx="0" cy="510540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51" name="Line 27"/>
          <p:cNvSpPr>
            <a:spLocks noChangeShapeType="1"/>
          </p:cNvSpPr>
          <p:nvPr/>
        </p:nvSpPr>
        <p:spPr bwMode="auto">
          <a:xfrm flipH="1">
            <a:off x="566738" y="5043488"/>
            <a:ext cx="2679700" cy="0"/>
          </a:xfrm>
          <a:prstGeom prst="line">
            <a:avLst/>
          </a:prstGeom>
          <a:noFill/>
          <a:ln w="12700">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54" name="AutoShape 30"/>
          <p:cNvSpPr>
            <a:spLocks noChangeArrowheads="1"/>
          </p:cNvSpPr>
          <p:nvPr/>
        </p:nvSpPr>
        <p:spPr bwMode="auto">
          <a:xfrm>
            <a:off x="527050" y="623888"/>
            <a:ext cx="76200" cy="228600"/>
          </a:xfrm>
          <a:prstGeom prst="can">
            <a:avLst>
              <a:gd name="adj" fmla="val 75000"/>
            </a:avLst>
          </a:prstGeom>
          <a:solidFill>
            <a:srgbClr val="FF9900"/>
          </a:solidFill>
          <a:ln w="9525">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55" name="AutoShape 31"/>
          <p:cNvSpPr>
            <a:spLocks noChangeArrowheads="1"/>
          </p:cNvSpPr>
          <p:nvPr/>
        </p:nvSpPr>
        <p:spPr bwMode="auto">
          <a:xfrm>
            <a:off x="4565650" y="5729288"/>
            <a:ext cx="76200" cy="228600"/>
          </a:xfrm>
          <a:prstGeom prst="can">
            <a:avLst>
              <a:gd name="adj" fmla="val 75000"/>
            </a:avLst>
          </a:prstGeom>
          <a:solidFill>
            <a:srgbClr val="FF9900"/>
          </a:solidFill>
          <a:ln w="9525">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56" name="AutoShape 32"/>
          <p:cNvSpPr>
            <a:spLocks noChangeArrowheads="1"/>
          </p:cNvSpPr>
          <p:nvPr/>
        </p:nvSpPr>
        <p:spPr bwMode="auto">
          <a:xfrm>
            <a:off x="3678083" y="642843"/>
            <a:ext cx="76200" cy="228600"/>
          </a:xfrm>
          <a:prstGeom prst="can">
            <a:avLst>
              <a:gd name="adj" fmla="val 75000"/>
            </a:avLst>
          </a:prstGeom>
          <a:solidFill>
            <a:srgbClr val="FF9900"/>
          </a:solidFill>
          <a:ln w="9525">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57" name="AutoShape 33"/>
          <p:cNvSpPr>
            <a:spLocks noChangeArrowheads="1"/>
          </p:cNvSpPr>
          <p:nvPr/>
        </p:nvSpPr>
        <p:spPr bwMode="auto">
          <a:xfrm>
            <a:off x="5525286" y="649288"/>
            <a:ext cx="76200" cy="228600"/>
          </a:xfrm>
          <a:prstGeom prst="can">
            <a:avLst>
              <a:gd name="adj" fmla="val 75000"/>
            </a:avLst>
          </a:prstGeom>
          <a:solidFill>
            <a:srgbClr val="FF9900"/>
          </a:solidFill>
          <a:ln w="9525">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58" name="AutoShape 34"/>
          <p:cNvSpPr>
            <a:spLocks noChangeArrowheads="1"/>
          </p:cNvSpPr>
          <p:nvPr/>
        </p:nvSpPr>
        <p:spPr bwMode="auto">
          <a:xfrm>
            <a:off x="8604250" y="623888"/>
            <a:ext cx="76200" cy="228600"/>
          </a:xfrm>
          <a:prstGeom prst="can">
            <a:avLst>
              <a:gd name="adj" fmla="val 75000"/>
            </a:avLst>
          </a:prstGeom>
          <a:solidFill>
            <a:srgbClr val="FF9900"/>
          </a:solidFill>
          <a:ln w="9525">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59" name="AutoShape 35"/>
          <p:cNvSpPr>
            <a:spLocks noChangeArrowheads="1"/>
          </p:cNvSpPr>
          <p:nvPr/>
        </p:nvSpPr>
        <p:spPr bwMode="auto">
          <a:xfrm>
            <a:off x="8604250" y="5729288"/>
            <a:ext cx="76200" cy="228600"/>
          </a:xfrm>
          <a:prstGeom prst="can">
            <a:avLst>
              <a:gd name="adj" fmla="val 75000"/>
            </a:avLst>
          </a:prstGeom>
          <a:solidFill>
            <a:srgbClr val="FF9900"/>
          </a:solidFill>
          <a:ln w="9525">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60" name="AutoShape 36"/>
          <p:cNvSpPr>
            <a:spLocks noChangeArrowheads="1"/>
          </p:cNvSpPr>
          <p:nvPr/>
        </p:nvSpPr>
        <p:spPr bwMode="auto">
          <a:xfrm>
            <a:off x="527050" y="5729288"/>
            <a:ext cx="76200" cy="228600"/>
          </a:xfrm>
          <a:prstGeom prst="can">
            <a:avLst>
              <a:gd name="adj" fmla="val 75000"/>
            </a:avLst>
          </a:prstGeom>
          <a:solidFill>
            <a:srgbClr val="FF9900"/>
          </a:solidFill>
          <a:ln w="9525">
            <a:solidFill>
              <a:schemeClr val="tx1"/>
            </a:solidFill>
            <a:round/>
            <a:headEnd/>
            <a:tailEnd/>
          </a:ln>
          <a:effectLst/>
        </p:spPr>
        <p:txBody>
          <a:bodyPr wrap="none" anchor="ctr">
            <a:prstTxWarp prst="textNoShape">
              <a:avLst/>
            </a:prstTxWarp>
          </a:bodyPr>
          <a:lstStyle/>
          <a:p>
            <a:pPr defTabSz="914400" fontAlgn="base">
              <a:spcBef>
                <a:spcPct val="0"/>
              </a:spcBef>
              <a:spcAft>
                <a:spcPct val="0"/>
              </a:spcAft>
              <a:defRPr/>
            </a:pPr>
            <a:endParaRPr lang="en-US" sz="1400" dirty="0">
              <a:solidFill>
                <a:srgbClr val="000000"/>
              </a:solidFill>
              <a:sym typeface="Times New Roman" charset="0"/>
            </a:endParaRPr>
          </a:p>
        </p:txBody>
      </p:sp>
      <p:sp>
        <p:nvSpPr>
          <p:cNvPr id="1061" name="Rectangle 37"/>
          <p:cNvSpPr>
            <a:spLocks noChangeArrowheads="1"/>
          </p:cNvSpPr>
          <p:nvPr/>
        </p:nvSpPr>
        <p:spPr bwMode="auto">
          <a:xfrm>
            <a:off x="2274888" y="377825"/>
            <a:ext cx="731838" cy="271463"/>
          </a:xfrm>
          <a:prstGeom prst="rect">
            <a:avLst/>
          </a:prstGeom>
          <a:noFill/>
          <a:ln w="12700">
            <a:noFill/>
            <a:miter lim="800000"/>
            <a:headEnd/>
            <a:tailEnd/>
          </a:ln>
          <a:effectLst/>
        </p:spPr>
        <p:txBody>
          <a:bodyPr wrap="none" lIns="90488" tIns="44450" rIns="90488" bIns="44450">
            <a:prstTxWarp prst="textNoShape">
              <a:avLst/>
            </a:prstTxWarp>
            <a:spAutoFit/>
          </a:bodyPr>
          <a:lstStyle/>
          <a:p>
            <a:pPr defTabSz="914400" fontAlgn="base">
              <a:spcBef>
                <a:spcPct val="0"/>
              </a:spcBef>
              <a:spcAft>
                <a:spcPct val="0"/>
              </a:spcAft>
              <a:defRPr/>
            </a:pPr>
            <a:r>
              <a:rPr lang="en-US" sz="1200" dirty="0">
                <a:solidFill>
                  <a:srgbClr val="000000"/>
                </a:solidFill>
                <a:sym typeface="Times New Roman" charset="0"/>
              </a:rPr>
              <a:t>XXXXX</a:t>
            </a:r>
          </a:p>
        </p:txBody>
      </p:sp>
      <p:sp>
        <p:nvSpPr>
          <p:cNvPr id="1062" name="Rectangle 38"/>
          <p:cNvSpPr>
            <a:spLocks noChangeArrowheads="1"/>
          </p:cNvSpPr>
          <p:nvPr/>
        </p:nvSpPr>
        <p:spPr bwMode="auto">
          <a:xfrm>
            <a:off x="6079331" y="409575"/>
            <a:ext cx="731838" cy="271463"/>
          </a:xfrm>
          <a:prstGeom prst="rect">
            <a:avLst/>
          </a:prstGeom>
          <a:noFill/>
          <a:ln w="12700">
            <a:noFill/>
            <a:miter lim="800000"/>
            <a:headEnd/>
            <a:tailEnd/>
          </a:ln>
          <a:effectLst/>
        </p:spPr>
        <p:txBody>
          <a:bodyPr wrap="none" lIns="90488" tIns="44450" rIns="90488" bIns="44450">
            <a:prstTxWarp prst="textNoShape">
              <a:avLst/>
            </a:prstTxWarp>
            <a:spAutoFit/>
          </a:bodyPr>
          <a:lstStyle/>
          <a:p>
            <a:pPr defTabSz="914400" fontAlgn="base">
              <a:spcBef>
                <a:spcPct val="0"/>
              </a:spcBef>
              <a:spcAft>
                <a:spcPct val="0"/>
              </a:spcAft>
              <a:defRPr/>
            </a:pPr>
            <a:r>
              <a:rPr lang="en-US" sz="1200" dirty="0">
                <a:solidFill>
                  <a:srgbClr val="000000"/>
                </a:solidFill>
                <a:sym typeface="Times New Roman" charset="0"/>
              </a:rPr>
              <a:t>OOOOO</a:t>
            </a:r>
          </a:p>
        </p:txBody>
      </p:sp>
    </p:spTree>
    <p:extLst>
      <p:ext uri="{BB962C8B-B14F-4D97-AF65-F5344CB8AC3E}">
        <p14:creationId xmlns:p14="http://schemas.microsoft.com/office/powerpoint/2010/main" val="410435220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SzPct val="100000"/>
        <a:buChar char="•"/>
        <a:defRPr sz="3200">
          <a:solidFill>
            <a:schemeClr val="tx1"/>
          </a:solidFill>
          <a:latin typeface="+mn-lt"/>
          <a:ea typeface="ＭＳ Ｐゴシック" charset="-128"/>
        </a:defRPr>
      </a:lvl2pPr>
      <a:lvl3pPr marL="1143000" indent="-228600" algn="l" rtl="0" eaLnBrk="0" fontAlgn="base" hangingPunct="0">
        <a:spcBef>
          <a:spcPct val="20000"/>
        </a:spcBef>
        <a:spcAft>
          <a:spcPct val="0"/>
        </a:spcAft>
        <a:buSzPct val="100000"/>
        <a:buChar char="•"/>
        <a:defRPr sz="3200">
          <a:solidFill>
            <a:schemeClr val="tx1"/>
          </a:solidFill>
          <a:latin typeface="+mn-lt"/>
          <a:ea typeface="ＭＳ Ｐゴシック" charset="-128"/>
        </a:defRPr>
      </a:lvl3pPr>
      <a:lvl4pPr marL="1600200" indent="-228600" algn="l" rtl="0" eaLnBrk="0" fontAlgn="base" hangingPunct="0">
        <a:spcBef>
          <a:spcPct val="20000"/>
        </a:spcBef>
        <a:spcAft>
          <a:spcPct val="0"/>
        </a:spcAft>
        <a:buSzPct val="100000"/>
        <a:buChar char="•"/>
        <a:defRPr sz="3200">
          <a:solidFill>
            <a:schemeClr val="tx1"/>
          </a:solidFill>
          <a:latin typeface="+mn-lt"/>
          <a:ea typeface="ＭＳ Ｐゴシック" charset="-128"/>
        </a:defRPr>
      </a:lvl4pPr>
      <a:lvl5pPr marL="2057400" indent="-228600" algn="l" rtl="0" eaLnBrk="0" fontAlgn="base" hangingPunct="0">
        <a:spcBef>
          <a:spcPct val="20000"/>
        </a:spcBef>
        <a:spcAft>
          <a:spcPct val="0"/>
        </a:spcAft>
        <a:buSzPct val="100000"/>
        <a:buChar char="•"/>
        <a:defRPr sz="3200">
          <a:solidFill>
            <a:schemeClr val="tx1"/>
          </a:solidFill>
          <a:latin typeface="+mn-lt"/>
          <a:ea typeface="ＭＳ Ｐゴシック" charset="-128"/>
        </a:defRPr>
      </a:lvl5pPr>
      <a:lvl6pPr marL="2514600" indent="-228600" algn="l" rtl="0" eaLnBrk="0" fontAlgn="base" hangingPunct="0">
        <a:spcBef>
          <a:spcPct val="20000"/>
        </a:spcBef>
        <a:spcAft>
          <a:spcPct val="0"/>
        </a:spcAft>
        <a:buSzPct val="100000"/>
        <a:buChar char="•"/>
        <a:defRPr sz="3200">
          <a:solidFill>
            <a:schemeClr val="tx1"/>
          </a:solidFill>
          <a:latin typeface="+mn-lt"/>
          <a:ea typeface="ＭＳ Ｐゴシック" charset="-128"/>
        </a:defRPr>
      </a:lvl6pPr>
      <a:lvl7pPr marL="2971800" indent="-228600" algn="l" rtl="0" eaLnBrk="0" fontAlgn="base" hangingPunct="0">
        <a:spcBef>
          <a:spcPct val="20000"/>
        </a:spcBef>
        <a:spcAft>
          <a:spcPct val="0"/>
        </a:spcAft>
        <a:buSzPct val="100000"/>
        <a:buChar char="•"/>
        <a:defRPr sz="3200">
          <a:solidFill>
            <a:schemeClr val="tx1"/>
          </a:solidFill>
          <a:latin typeface="+mn-lt"/>
          <a:ea typeface="ＭＳ Ｐゴシック" charset="-128"/>
        </a:defRPr>
      </a:lvl7pPr>
      <a:lvl8pPr marL="3429000" indent="-228600" algn="l" rtl="0" eaLnBrk="0" fontAlgn="base" hangingPunct="0">
        <a:spcBef>
          <a:spcPct val="20000"/>
        </a:spcBef>
        <a:spcAft>
          <a:spcPct val="0"/>
        </a:spcAft>
        <a:buSzPct val="100000"/>
        <a:buChar char="•"/>
        <a:defRPr sz="3200">
          <a:solidFill>
            <a:schemeClr val="tx1"/>
          </a:solidFill>
          <a:latin typeface="+mn-lt"/>
          <a:ea typeface="ＭＳ Ｐゴシック" charset="-128"/>
        </a:defRPr>
      </a:lvl8pPr>
      <a:lvl9pPr marL="3886200" indent="-228600" algn="l" rtl="0" eaLnBrk="0" fontAlgn="base" hangingPunct="0">
        <a:spcBef>
          <a:spcPct val="20000"/>
        </a:spcBef>
        <a:spcAft>
          <a:spcPct val="0"/>
        </a:spcAft>
        <a:buSzPct val="100000"/>
        <a:buChar char="•"/>
        <a:defRPr sz="32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C723F-79CB-47D5-B000-5A7794FFE8DF}" type="datetimeFigureOut">
              <a:rPr lang="en-US" smtClean="0"/>
              <a:t>2/24/2019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5A671-E55E-4FC6-A1F1-17FEE8EF45DD}" type="slidenum">
              <a:rPr lang="en-US" smtClean="0"/>
              <a:t>‹#›</a:t>
            </a:fld>
            <a:endParaRPr lang="en-US" dirty="0"/>
          </a:p>
        </p:txBody>
      </p:sp>
    </p:spTree>
    <p:extLst>
      <p:ext uri="{BB962C8B-B14F-4D97-AF65-F5344CB8AC3E}">
        <p14:creationId xmlns:p14="http://schemas.microsoft.com/office/powerpoint/2010/main" val="92113488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2130425"/>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a:p>
            <a:r>
              <a:rPr lang="en-US" dirty="0" smtClean="0"/>
              <a:t>WMLOA </a:t>
            </a:r>
            <a:endParaRPr lang="en-US" dirty="0"/>
          </a:p>
        </p:txBody>
      </p:sp>
      <p:sp>
        <p:nvSpPr>
          <p:cNvPr id="3" name="Subtitle 2"/>
          <p:cNvSpPr txBox="1">
            <a:spLocks/>
          </p:cNvSpPr>
          <p:nvPr/>
        </p:nvSpPr>
        <p:spPr>
          <a:xfrm>
            <a:off x="1371600" y="3886200"/>
            <a:ext cx="6400800" cy="1752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smtClean="0"/>
              <a:t>2019 Preseason Clinic</a:t>
            </a:r>
          </a:p>
          <a:p>
            <a:pPr marL="0" indent="0" algn="ctr">
              <a:buNone/>
            </a:pPr>
            <a:r>
              <a:rPr lang="en-US" dirty="0" smtClean="0"/>
              <a:t>NCAA Rules Overview</a:t>
            </a:r>
            <a:endParaRPr lang="en-US" dirty="0"/>
          </a:p>
        </p:txBody>
      </p:sp>
      <p:pic>
        <p:nvPicPr>
          <p:cNvPr id="4" name="Picture 2" descr="C:\Users\Randy\Documents\Lax Referee\Referee 2016\Logos\Referee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0" y="294640"/>
            <a:ext cx="1905000"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821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C00000"/>
                </a:solidFill>
              </a:rPr>
              <a:t>2019 Rule and Mechanic Presentation</a:t>
            </a:r>
            <a:endParaRPr lang="en-US" sz="2800" dirty="0">
              <a:solidFill>
                <a:srgbClr val="C00000"/>
              </a:solidFill>
            </a:endParaRPr>
          </a:p>
        </p:txBody>
      </p:sp>
      <p:sp>
        <p:nvSpPr>
          <p:cNvPr id="3" name="Content Placeholder 2"/>
          <p:cNvSpPr>
            <a:spLocks noGrp="1"/>
          </p:cNvSpPr>
          <p:nvPr>
            <p:ph idx="1"/>
          </p:nvPr>
        </p:nvSpPr>
        <p:spPr>
          <a:xfrm>
            <a:off x="457200" y="1417638"/>
            <a:ext cx="7620000" cy="4983162"/>
          </a:xfrm>
        </p:spPr>
        <p:txBody>
          <a:bodyPr>
            <a:normAutofit/>
          </a:bodyPr>
          <a:lstStyle/>
          <a:p>
            <a:r>
              <a:rPr lang="en-US" sz="2800" b="1" dirty="0"/>
              <a:t>Stall Warning </a:t>
            </a:r>
            <a:r>
              <a:rPr lang="en-US" sz="2000" b="1" dirty="0"/>
              <a:t>(Shot Clock) </a:t>
            </a:r>
            <a:r>
              <a:rPr lang="en-US" sz="2000" b="1" dirty="0" smtClean="0"/>
              <a:t>Ol</a:t>
            </a:r>
            <a:r>
              <a:rPr lang="en-US" sz="2000" b="1" dirty="0" smtClean="0"/>
              <a:t>d </a:t>
            </a:r>
            <a:r>
              <a:rPr lang="en-US" sz="2000" b="1" dirty="0" smtClean="0"/>
              <a:t>Rule </a:t>
            </a:r>
            <a:r>
              <a:rPr lang="en-US" sz="2000" b="1" dirty="0"/>
              <a:t>6-11 </a:t>
            </a:r>
          </a:p>
          <a:p>
            <a:pPr lvl="1"/>
            <a:r>
              <a:rPr lang="en-US" sz="2000" b="1" dirty="0" smtClean="0"/>
              <a:t>Triggers</a:t>
            </a:r>
            <a:r>
              <a:rPr lang="en-US" sz="2000" dirty="0" smtClean="0"/>
              <a:t> – tips (continued)</a:t>
            </a:r>
          </a:p>
          <a:p>
            <a:pPr lvl="2"/>
            <a:r>
              <a:rPr lang="en-US" sz="2000" dirty="0" smtClean="0"/>
              <a:t>Items to consider that would </a:t>
            </a:r>
            <a:r>
              <a:rPr lang="en-US" sz="2000" b="1" dirty="0" smtClean="0"/>
              <a:t>not</a:t>
            </a:r>
            <a:r>
              <a:rPr lang="en-US" sz="2000" dirty="0" smtClean="0"/>
              <a:t> trigger a shot clock situation.</a:t>
            </a:r>
          </a:p>
          <a:p>
            <a:pPr lvl="3"/>
            <a:r>
              <a:rPr lang="en-US" dirty="0"/>
              <a:t>Defense is better than the offense</a:t>
            </a:r>
          </a:p>
          <a:p>
            <a:pPr lvl="3"/>
            <a:r>
              <a:rPr lang="en-US" dirty="0"/>
              <a:t>Defense in a packed in zone</a:t>
            </a:r>
          </a:p>
          <a:p>
            <a:pPr lvl="3"/>
            <a:r>
              <a:rPr lang="en-US" dirty="0"/>
              <a:t>Defense switches from man to zone or zone to man </a:t>
            </a:r>
          </a:p>
          <a:p>
            <a:pPr lvl="3"/>
            <a:r>
              <a:rPr lang="en-US" dirty="0"/>
              <a:t>Offense feeds the </a:t>
            </a:r>
            <a:r>
              <a:rPr lang="en-US" dirty="0" smtClean="0"/>
              <a:t>crease (attempt to create offense)</a:t>
            </a:r>
          </a:p>
          <a:p>
            <a:pPr lvl="3"/>
            <a:r>
              <a:rPr lang="en-US" dirty="0" smtClean="0"/>
              <a:t>Defense hung up on crease (however they don’t get forever here)</a:t>
            </a:r>
          </a:p>
          <a:p>
            <a:pPr lvl="3"/>
            <a:r>
              <a:rPr lang="en-US" dirty="0" smtClean="0"/>
              <a:t>Deliberate offense that is run in a reasonable amount of time.</a:t>
            </a:r>
            <a:endParaRPr lang="en-US" dirty="0"/>
          </a:p>
          <a:p>
            <a:pPr lvl="3"/>
            <a:endParaRPr lang="en-US" sz="1300" dirty="0" smtClean="0"/>
          </a:p>
          <a:p>
            <a:pPr lvl="2"/>
            <a:endParaRPr lang="en-US" sz="1500" dirty="0" smtClean="0"/>
          </a:p>
          <a:p>
            <a:pPr lvl="3"/>
            <a:endParaRPr lang="en-US" sz="1500" dirty="0" smtClean="0"/>
          </a:p>
          <a:p>
            <a:pPr lvl="2"/>
            <a:endParaRPr lang="en-US" sz="1500" dirty="0" smtClean="0"/>
          </a:p>
          <a:p>
            <a:pPr lvl="1"/>
            <a:endParaRPr lang="en-US" dirty="0"/>
          </a:p>
        </p:txBody>
      </p:sp>
    </p:spTree>
    <p:extLst>
      <p:ext uri="{BB962C8B-B14F-4D97-AF65-F5344CB8AC3E}">
        <p14:creationId xmlns:p14="http://schemas.microsoft.com/office/powerpoint/2010/main" val="3377669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C00000"/>
                </a:solidFill>
              </a:rPr>
              <a:t>2019 Rule and Mechanic Presentation</a:t>
            </a:r>
            <a:endParaRPr lang="en-US" sz="2800" dirty="0">
              <a:solidFill>
                <a:srgbClr val="C00000"/>
              </a:solidFill>
            </a:endParaRPr>
          </a:p>
        </p:txBody>
      </p:sp>
      <p:sp>
        <p:nvSpPr>
          <p:cNvPr id="3" name="Content Placeholder 2"/>
          <p:cNvSpPr>
            <a:spLocks noGrp="1"/>
          </p:cNvSpPr>
          <p:nvPr>
            <p:ph idx="1"/>
          </p:nvPr>
        </p:nvSpPr>
        <p:spPr/>
        <p:txBody>
          <a:bodyPr>
            <a:normAutofit/>
          </a:bodyPr>
          <a:lstStyle/>
          <a:p>
            <a:r>
              <a:rPr lang="en-US" sz="2800" b="1" dirty="0" smtClean="0"/>
              <a:t>Stall Warning </a:t>
            </a:r>
            <a:r>
              <a:rPr lang="en-US" sz="2000" b="1" dirty="0" smtClean="0"/>
              <a:t>(Shot Clock) </a:t>
            </a:r>
          </a:p>
          <a:p>
            <a:pPr marL="800100" lvl="3" indent="-342900"/>
            <a:r>
              <a:rPr lang="en-US" sz="2400" dirty="0"/>
              <a:t>What ends a shot clock once it has been put </a:t>
            </a:r>
            <a:r>
              <a:rPr lang="en-US" sz="2400" dirty="0" smtClean="0"/>
              <a:t>on:</a:t>
            </a:r>
            <a:endParaRPr lang="en-US" sz="2400" dirty="0"/>
          </a:p>
          <a:p>
            <a:pPr marL="1257300" lvl="4" indent="-342900">
              <a:buFont typeface="Arial" panose="020B0604020202020204" pitchFamily="34" charset="0"/>
              <a:buChar char="•"/>
            </a:pPr>
            <a:r>
              <a:rPr lang="en-US" sz="2400" dirty="0" smtClean="0"/>
              <a:t>Goal</a:t>
            </a:r>
          </a:p>
          <a:p>
            <a:pPr marL="1257300" lvl="4" indent="-342900">
              <a:buFont typeface="Arial" panose="020B0604020202020204" pitchFamily="34" charset="0"/>
              <a:buChar char="•"/>
            </a:pPr>
            <a:r>
              <a:rPr lang="en-US" sz="2400" dirty="0" smtClean="0"/>
              <a:t>Change of Possession / turnover</a:t>
            </a:r>
          </a:p>
          <a:p>
            <a:pPr marL="1257300" lvl="4" indent="-342900">
              <a:buFont typeface="Arial" panose="020B0604020202020204" pitchFamily="34" charset="0"/>
              <a:buChar char="•"/>
            </a:pPr>
            <a:r>
              <a:rPr lang="en-US" sz="2400" dirty="0"/>
              <a:t>A stoppage to administer a time serving foul</a:t>
            </a:r>
          </a:p>
          <a:p>
            <a:pPr marL="1257300" lvl="4" indent="-342900">
              <a:buFont typeface="Arial" panose="020B0604020202020204" pitchFamily="34" charset="0"/>
              <a:buChar char="•"/>
            </a:pPr>
            <a:r>
              <a:rPr lang="en-US" sz="2400" dirty="0" smtClean="0"/>
              <a:t>If the </a:t>
            </a:r>
            <a:r>
              <a:rPr lang="en-US" sz="2400" dirty="0"/>
              <a:t>period ends during a shot clock situation, the shot clock is no longer in effect</a:t>
            </a:r>
            <a:r>
              <a:rPr lang="en-US" sz="2400" dirty="0" smtClean="0"/>
              <a:t>.</a:t>
            </a:r>
          </a:p>
          <a:p>
            <a:pPr marL="1257300" lvl="4" indent="-342900">
              <a:buFont typeface="Arial" panose="020B0604020202020204" pitchFamily="34" charset="0"/>
              <a:buChar char="•"/>
            </a:pPr>
            <a:r>
              <a:rPr lang="en-US" sz="2400" dirty="0" smtClean="0"/>
              <a:t>Valid Shot</a:t>
            </a:r>
          </a:p>
          <a:p>
            <a:pPr marL="1714500" lvl="5" indent="-342900">
              <a:buFont typeface="Wingdings" panose="05000000000000000000" pitchFamily="2" charset="2"/>
              <a:buChar char="v"/>
            </a:pPr>
            <a:r>
              <a:rPr lang="en-US" sz="2400" b="1" dirty="0" smtClean="0"/>
              <a:t>Shot</a:t>
            </a:r>
            <a:r>
              <a:rPr lang="en-US" sz="2400" dirty="0" smtClean="0"/>
              <a:t>, taken from above GLE, that hits the goalie or goal post</a:t>
            </a:r>
            <a:endParaRPr lang="en-US" sz="2400" dirty="0"/>
          </a:p>
          <a:p>
            <a:pPr marL="457200" lvl="3" indent="0">
              <a:buNone/>
            </a:pPr>
            <a:endParaRPr lang="en-US" sz="2400" dirty="0" smtClean="0"/>
          </a:p>
          <a:p>
            <a:pPr lvl="2"/>
            <a:endParaRPr lang="en-US" sz="1500" dirty="0" smtClean="0"/>
          </a:p>
          <a:p>
            <a:pPr lvl="1"/>
            <a:endParaRPr lang="en-US" dirty="0"/>
          </a:p>
        </p:txBody>
      </p:sp>
    </p:spTree>
    <p:extLst>
      <p:ext uri="{BB962C8B-B14F-4D97-AF65-F5344CB8AC3E}">
        <p14:creationId xmlns:p14="http://schemas.microsoft.com/office/powerpoint/2010/main" val="3987667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C00000"/>
                </a:solidFill>
              </a:rPr>
              <a:t>2019 Rule and Mechanic Presentation</a:t>
            </a:r>
            <a:endParaRPr lang="en-US" sz="2800" dirty="0"/>
          </a:p>
        </p:txBody>
      </p:sp>
      <p:sp>
        <p:nvSpPr>
          <p:cNvPr id="3" name="Content Placeholder 2"/>
          <p:cNvSpPr>
            <a:spLocks noGrp="1"/>
          </p:cNvSpPr>
          <p:nvPr>
            <p:ph idx="1"/>
          </p:nvPr>
        </p:nvSpPr>
        <p:spPr>
          <a:xfrm>
            <a:off x="457200" y="1417638"/>
            <a:ext cx="8229600" cy="4947993"/>
          </a:xfrm>
        </p:spPr>
        <p:txBody>
          <a:bodyPr>
            <a:normAutofit lnSpcReduction="10000"/>
          </a:bodyPr>
          <a:lstStyle/>
          <a:p>
            <a:pPr marL="0" indent="0">
              <a:buNone/>
            </a:pPr>
            <a:r>
              <a:rPr lang="en-US" sz="2800" b="1" i="1" dirty="0" smtClean="0"/>
              <a:t>Shot Clock Mechanics </a:t>
            </a:r>
            <a:r>
              <a:rPr lang="en-US" sz="2800" b="1" i="1" dirty="0"/>
              <a:t>–  </a:t>
            </a:r>
            <a:r>
              <a:rPr lang="en-US" sz="2800" b="1" i="1" dirty="0" smtClean="0"/>
              <a:t>No visible Shot Clock</a:t>
            </a:r>
            <a:endParaRPr lang="en-US" sz="2800" b="1" i="1" dirty="0"/>
          </a:p>
          <a:p>
            <a:pPr marL="0" indent="0">
              <a:buNone/>
            </a:pPr>
            <a:endParaRPr lang="en-US" sz="2000" b="1" dirty="0"/>
          </a:p>
          <a:p>
            <a:pPr marL="0" indent="0">
              <a:buNone/>
            </a:pPr>
            <a:r>
              <a:rPr lang="en-US" sz="2600" b="1" i="1" dirty="0" smtClean="0"/>
              <a:t>Verbalize </a:t>
            </a:r>
            <a:r>
              <a:rPr lang="en-US" sz="2600" b="1" i="1" dirty="0"/>
              <a:t>to </a:t>
            </a:r>
            <a:r>
              <a:rPr lang="en-US" sz="2600" b="1" i="1" dirty="0" smtClean="0"/>
              <a:t>“ALL” every </a:t>
            </a:r>
            <a:r>
              <a:rPr lang="en-US" sz="2600" b="1" i="1" dirty="0"/>
              <a:t>10 seconds</a:t>
            </a:r>
          </a:p>
          <a:p>
            <a:pPr marL="0" lvl="0" indent="0">
              <a:buNone/>
            </a:pPr>
            <a:endParaRPr lang="en-US" sz="1800" b="1" i="1" dirty="0"/>
          </a:p>
          <a:p>
            <a:pPr marL="0" lvl="0" indent="0">
              <a:buNone/>
            </a:pPr>
            <a:r>
              <a:rPr lang="en-US" sz="2600" b="1" i="1" dirty="0"/>
              <a:t>The shot clock operator is to be located near the intersection of the midline and substitution area. </a:t>
            </a:r>
          </a:p>
          <a:p>
            <a:pPr marL="0" lvl="0" indent="0">
              <a:buNone/>
            </a:pPr>
            <a:endParaRPr lang="en-US" sz="1800" b="1" i="1" dirty="0"/>
          </a:p>
          <a:p>
            <a:pPr marL="0" lvl="0" indent="0">
              <a:buNone/>
            </a:pPr>
            <a:r>
              <a:rPr lang="en-US" sz="2600" b="1" i="1" dirty="0" smtClean="0"/>
              <a:t>They </a:t>
            </a:r>
            <a:r>
              <a:rPr lang="en-US" sz="2600" b="1" i="1" dirty="0" smtClean="0"/>
              <a:t>will provide a hand signal at the ten second remaining on shot clock by raising arm straight up. </a:t>
            </a:r>
          </a:p>
          <a:p>
            <a:pPr marL="0" lvl="0" indent="0">
              <a:buNone/>
            </a:pPr>
            <a:endParaRPr lang="en-US" sz="2000" b="1" i="1" dirty="0"/>
          </a:p>
          <a:p>
            <a:pPr marL="0" lvl="0" indent="0">
              <a:buNone/>
            </a:pPr>
            <a:r>
              <a:rPr lang="en-US" sz="2600" b="1" i="1" dirty="0"/>
              <a:t>At the five second remaining on shot clock the arm will then be moved to shoulder height along the sideline. </a:t>
            </a:r>
          </a:p>
          <a:p>
            <a:endParaRPr lang="en-US" dirty="0"/>
          </a:p>
        </p:txBody>
      </p:sp>
    </p:spTree>
    <p:extLst>
      <p:ext uri="{BB962C8B-B14F-4D97-AF65-F5344CB8AC3E}">
        <p14:creationId xmlns:p14="http://schemas.microsoft.com/office/powerpoint/2010/main" val="2268935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a:xfrm>
            <a:off x="457200" y="1567543"/>
            <a:ext cx="8229600" cy="4558620"/>
          </a:xfrm>
        </p:spPr>
        <p:txBody>
          <a:bodyPr>
            <a:normAutofit fontScale="70000" lnSpcReduction="20000"/>
          </a:bodyPr>
          <a:lstStyle/>
          <a:p>
            <a:pPr marL="0" indent="0">
              <a:buNone/>
            </a:pPr>
            <a:r>
              <a:rPr lang="en-US" b="1" i="1" dirty="0" smtClean="0"/>
              <a:t>Points of Emphasis</a:t>
            </a:r>
          </a:p>
          <a:p>
            <a:pPr marL="0" lvl="1" indent="0">
              <a:buNone/>
            </a:pPr>
            <a:endParaRPr lang="en-US" b="1" i="1" dirty="0"/>
          </a:p>
          <a:p>
            <a:pPr marL="0" lvl="1" indent="0">
              <a:buNone/>
            </a:pPr>
            <a:r>
              <a:rPr lang="en-US" sz="3300" b="1" i="1" dirty="0" smtClean="0"/>
              <a:t>Team Conduct/Decorum Pregame and Postgame</a:t>
            </a:r>
          </a:p>
          <a:p>
            <a:pPr marL="0" lvl="1" indent="0">
              <a:buNone/>
            </a:pPr>
            <a:endParaRPr lang="en-US" sz="3300" b="1" i="1" dirty="0" smtClean="0"/>
          </a:p>
          <a:p>
            <a:pPr marL="0" lvl="1" indent="0">
              <a:buNone/>
            </a:pPr>
            <a:r>
              <a:rPr lang="en-US" sz="3300" b="1" i="1" dirty="0" smtClean="0"/>
              <a:t>	Player behavior during pregame warm-ups is a concern </a:t>
            </a:r>
          </a:p>
          <a:p>
            <a:pPr marL="0" lvl="1" indent="0">
              <a:buNone/>
            </a:pPr>
            <a:endParaRPr lang="en-US" sz="2000" b="1" i="1" dirty="0"/>
          </a:p>
          <a:p>
            <a:pPr marL="0" lvl="1" indent="0">
              <a:buNone/>
            </a:pPr>
            <a:r>
              <a:rPr lang="en-US" sz="3300" b="1" i="1" dirty="0" smtClean="0"/>
              <a:t>	Committee established a 5 yard buffer on either side of 	midline as neutral area during pregame</a:t>
            </a:r>
          </a:p>
          <a:p>
            <a:pPr marL="0" lvl="1" indent="0">
              <a:buNone/>
            </a:pPr>
            <a:endParaRPr lang="en-US" sz="2000" b="1" i="1" dirty="0" smtClean="0"/>
          </a:p>
          <a:p>
            <a:pPr marL="0" lvl="1" indent="0">
              <a:buNone/>
            </a:pPr>
            <a:r>
              <a:rPr lang="en-US" sz="3300" b="1" i="1" dirty="0" smtClean="0"/>
              <a:t>	Coaches are asked to monitor and discuss sportsmanship 	issues with their teams</a:t>
            </a:r>
          </a:p>
          <a:p>
            <a:pPr marL="0" lvl="1" indent="0">
              <a:buNone/>
            </a:pPr>
            <a:endParaRPr lang="en-US" sz="2000" b="1" i="1" dirty="0" smtClean="0"/>
          </a:p>
          <a:p>
            <a:pPr marL="0" lvl="1" indent="0">
              <a:buNone/>
            </a:pPr>
            <a:r>
              <a:rPr lang="en-US" sz="3300" b="1" i="1" dirty="0" smtClean="0"/>
              <a:t>	Postgame, coaches shall be cognizant of teams crossing at 	the end of the game, which creates issues.</a:t>
            </a:r>
          </a:p>
          <a:p>
            <a:pPr marL="0" lvl="1" indent="0">
              <a:buNone/>
            </a:pPr>
            <a:endParaRPr lang="en-US" b="1" dirty="0"/>
          </a:p>
          <a:p>
            <a:pPr marL="0" lvl="1" indent="0">
              <a:buNone/>
            </a:pPr>
            <a:endParaRPr lang="en-US" b="1" dirty="0" smtClean="0"/>
          </a:p>
        </p:txBody>
      </p:sp>
    </p:spTree>
    <p:extLst>
      <p:ext uri="{BB962C8B-B14F-4D97-AF65-F5344CB8AC3E}">
        <p14:creationId xmlns:p14="http://schemas.microsoft.com/office/powerpoint/2010/main" val="850978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p:txBody>
          <a:bodyPr>
            <a:normAutofit fontScale="92500"/>
          </a:bodyPr>
          <a:lstStyle/>
          <a:p>
            <a:r>
              <a:rPr lang="en-US" sz="2400" b="1" i="1" dirty="0" smtClean="0"/>
              <a:t>Points of Emphasis</a:t>
            </a:r>
          </a:p>
          <a:p>
            <a:endParaRPr lang="en-US" sz="1100" b="1" i="1" dirty="0" smtClean="0"/>
          </a:p>
          <a:p>
            <a:pPr marL="0" lvl="1" indent="0">
              <a:buNone/>
            </a:pPr>
            <a:r>
              <a:rPr lang="en-US" sz="2400" b="1" i="1" dirty="0" smtClean="0"/>
              <a:t>Faceoffs</a:t>
            </a:r>
          </a:p>
          <a:p>
            <a:pPr marL="0" lvl="1" indent="0">
              <a:buNone/>
            </a:pPr>
            <a:endParaRPr lang="en-US" sz="1400" b="1" dirty="0"/>
          </a:p>
          <a:p>
            <a:pPr marL="0" lvl="1" indent="0">
              <a:buNone/>
            </a:pPr>
            <a:r>
              <a:rPr lang="en-US" sz="2400" b="1" dirty="0" smtClean="0"/>
              <a:t>	</a:t>
            </a:r>
            <a:r>
              <a:rPr lang="en-US" sz="2400" b="1" i="1" dirty="0" smtClean="0"/>
              <a:t>The overriding principle is for both players to play the ball</a:t>
            </a:r>
          </a:p>
          <a:p>
            <a:pPr marL="0" lvl="1" indent="0">
              <a:buNone/>
            </a:pPr>
            <a:endParaRPr lang="en-US" sz="1400" b="1" i="1" dirty="0" smtClean="0"/>
          </a:p>
          <a:p>
            <a:pPr marL="0" lvl="1" indent="0">
              <a:buNone/>
            </a:pPr>
            <a:r>
              <a:rPr lang="en-US" sz="2400" b="1" i="1" dirty="0" smtClean="0"/>
              <a:t>	Clamping is allowed on the initial move only; anything 	more 	is withholding the ball from play</a:t>
            </a:r>
          </a:p>
          <a:p>
            <a:pPr marL="0" lvl="1" indent="0">
              <a:buNone/>
            </a:pPr>
            <a:endParaRPr lang="en-US" sz="1400" b="1" i="1" dirty="0"/>
          </a:p>
          <a:p>
            <a:pPr marL="0" lvl="1" indent="0">
              <a:buNone/>
            </a:pPr>
            <a:r>
              <a:rPr lang="en-US" sz="2400" b="1" i="1" dirty="0" smtClean="0"/>
              <a:t>	The use of the helmet during the faceoff is serious 	concern. The game officials will be asked to determine 	any 	potential violation when the helmet to helmet contact 	occurs.</a:t>
            </a:r>
            <a:endParaRPr lang="en-US" sz="2400" b="1" i="1" dirty="0"/>
          </a:p>
          <a:p>
            <a:pPr marL="0" lvl="1" indent="0">
              <a:buNone/>
            </a:pPr>
            <a:endParaRPr lang="en-US" b="1" dirty="0"/>
          </a:p>
          <a:p>
            <a:pPr marL="0" lvl="1" indent="0">
              <a:buNone/>
            </a:pPr>
            <a:endParaRPr lang="en-US" b="1" dirty="0" smtClean="0"/>
          </a:p>
        </p:txBody>
      </p:sp>
    </p:spTree>
    <p:extLst>
      <p:ext uri="{BB962C8B-B14F-4D97-AF65-F5344CB8AC3E}">
        <p14:creationId xmlns:p14="http://schemas.microsoft.com/office/powerpoint/2010/main" val="3007771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p:txBody>
          <a:bodyPr>
            <a:normAutofit/>
          </a:bodyPr>
          <a:lstStyle/>
          <a:p>
            <a:pPr marL="0" indent="0">
              <a:buNone/>
            </a:pPr>
            <a:r>
              <a:rPr lang="en-US" b="1" i="1" dirty="0" smtClean="0"/>
              <a:t>2019/2020 Major Rule Changes</a:t>
            </a:r>
          </a:p>
          <a:p>
            <a:pPr marL="0" lvl="1" indent="0">
              <a:buNone/>
            </a:pPr>
            <a:endParaRPr lang="en-US" b="1" i="1" dirty="0"/>
          </a:p>
          <a:p>
            <a:pPr marL="0" lvl="1" indent="0">
              <a:buNone/>
            </a:pPr>
            <a:r>
              <a:rPr lang="en-US" b="1" i="1" dirty="0" smtClean="0"/>
              <a:t>Rule 1-10	 Substitution Area</a:t>
            </a:r>
          </a:p>
          <a:p>
            <a:pPr marL="0" lvl="1" indent="0">
              <a:buNone/>
            </a:pPr>
            <a:r>
              <a:rPr lang="en-US" b="1" i="1" dirty="0" smtClean="0"/>
              <a:t>Rule </a:t>
            </a:r>
            <a:r>
              <a:rPr lang="en-US" b="1" i="1" dirty="0" smtClean="0"/>
              <a:t>4-21 	Goal crease prohibitions</a:t>
            </a:r>
          </a:p>
          <a:p>
            <a:pPr marL="0" lvl="1" indent="0">
              <a:buNone/>
            </a:pPr>
            <a:r>
              <a:rPr lang="en-US" b="1" i="1" dirty="0" smtClean="0"/>
              <a:t>Rule 6-5-a 	Picks</a:t>
            </a:r>
            <a:endParaRPr lang="en-US" b="1" i="1" dirty="0"/>
          </a:p>
          <a:p>
            <a:pPr marL="0" lvl="1" indent="0">
              <a:buNone/>
            </a:pPr>
            <a:endParaRPr lang="en-US" b="1" dirty="0" smtClean="0"/>
          </a:p>
        </p:txBody>
      </p:sp>
    </p:spTree>
    <p:extLst>
      <p:ext uri="{BB962C8B-B14F-4D97-AF65-F5344CB8AC3E}">
        <p14:creationId xmlns:p14="http://schemas.microsoft.com/office/powerpoint/2010/main" val="3499488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22791"/>
          </a:xfrm>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a:xfrm>
            <a:off x="457200" y="1197430"/>
            <a:ext cx="8229600" cy="4928734"/>
          </a:xfrm>
        </p:spPr>
        <p:txBody>
          <a:bodyPr>
            <a:noAutofit/>
          </a:bodyPr>
          <a:lstStyle/>
          <a:p>
            <a:pPr marL="0" lvl="1" indent="0">
              <a:buNone/>
            </a:pPr>
            <a:endParaRPr lang="en-US" sz="1400" b="1" dirty="0"/>
          </a:p>
          <a:p>
            <a:pPr marL="0" lvl="1" indent="0">
              <a:buNone/>
            </a:pPr>
            <a:r>
              <a:rPr lang="en-US" sz="2400" b="1" i="1" dirty="0" smtClean="0"/>
              <a:t>Rule 1-10     Substitution Area</a:t>
            </a:r>
          </a:p>
          <a:p>
            <a:pPr marL="0" lvl="1" indent="0">
              <a:buNone/>
            </a:pPr>
            <a:endParaRPr lang="en-US" sz="1400" b="1" i="1" dirty="0"/>
          </a:p>
          <a:p>
            <a:pPr marL="0" lvl="1" indent="0">
              <a:buNone/>
            </a:pPr>
            <a:r>
              <a:rPr lang="en-US" sz="2200" b="1" i="1" dirty="0" smtClean="0"/>
              <a:t>All </a:t>
            </a:r>
            <a:r>
              <a:rPr lang="en-US" sz="2200" b="1" i="1" dirty="0"/>
              <a:t>fields are lined with the substitution area </a:t>
            </a:r>
            <a:r>
              <a:rPr lang="en-US" sz="2200" b="1" i="1" dirty="0" smtClean="0"/>
              <a:t>of a </a:t>
            </a:r>
            <a:r>
              <a:rPr lang="en-US" sz="2200" b="1" i="1" dirty="0"/>
              <a:t>full 20 yards </a:t>
            </a:r>
            <a:r>
              <a:rPr lang="en-US" sz="2200" b="1" i="1" dirty="0" smtClean="0"/>
              <a:t>	long </a:t>
            </a:r>
            <a:r>
              <a:rPr lang="en-US" sz="2200" b="1" i="1" dirty="0"/>
              <a:t>10 </a:t>
            </a:r>
            <a:r>
              <a:rPr lang="en-US" sz="2200" b="1" i="1" dirty="0" smtClean="0"/>
              <a:t>yards from the center line The 20 yard substitution 	area will be divided into sections as follows. </a:t>
            </a:r>
          </a:p>
          <a:p>
            <a:pPr marL="0" lvl="1" indent="0">
              <a:buNone/>
            </a:pPr>
            <a:endParaRPr lang="en-US" sz="2200" dirty="0"/>
          </a:p>
          <a:p>
            <a:pPr marL="0" indent="0">
              <a:buNone/>
            </a:pPr>
            <a:r>
              <a:rPr lang="en-US" sz="2200" b="1" i="1" dirty="0" smtClean="0"/>
              <a:t>Cones </a:t>
            </a:r>
            <a:r>
              <a:rPr lang="en-US" sz="2200" b="1" i="1" dirty="0"/>
              <a:t>will be placed on </a:t>
            </a:r>
            <a:r>
              <a:rPr lang="en-US" sz="2200" b="1" i="1" dirty="0" smtClean="0"/>
              <a:t>each </a:t>
            </a:r>
            <a:r>
              <a:rPr lang="en-US" sz="2200" b="1" i="1" dirty="0"/>
              <a:t>sideline 5 yards from the </a:t>
            </a:r>
            <a:r>
              <a:rPr lang="en-US" sz="2200" b="1" i="1" dirty="0" smtClean="0"/>
              <a:t>	centerline</a:t>
            </a:r>
            <a:r>
              <a:rPr lang="en-US" sz="2200" b="1" i="1" dirty="0"/>
              <a:t>. </a:t>
            </a:r>
            <a:r>
              <a:rPr lang="en-US" sz="2200" b="1" i="1" dirty="0" smtClean="0"/>
              <a:t>The </a:t>
            </a:r>
            <a:r>
              <a:rPr lang="en-US" sz="2200" b="1" i="1" dirty="0"/>
              <a:t>area between the cones will serve as the </a:t>
            </a:r>
            <a:r>
              <a:rPr lang="en-US" sz="2200" b="1" i="1" dirty="0" smtClean="0"/>
              <a:t>substitution </a:t>
            </a:r>
            <a:r>
              <a:rPr lang="en-US" sz="2200" b="1" i="1" dirty="0"/>
              <a:t>box. Only players </a:t>
            </a:r>
            <a:r>
              <a:rPr lang="en-US" sz="2200" b="1" i="1" dirty="0" smtClean="0"/>
              <a:t>serving </a:t>
            </a:r>
            <a:r>
              <a:rPr lang="en-US" sz="2200" b="1" i="1" dirty="0"/>
              <a:t>penalty time, players </a:t>
            </a:r>
            <a:r>
              <a:rPr lang="en-US" sz="2200" b="1" i="1" dirty="0" smtClean="0"/>
              <a:t>ready </a:t>
            </a:r>
            <a:r>
              <a:rPr lang="en-US" sz="2200" b="1" i="1" dirty="0"/>
              <a:t>to substitute on the fly and official </a:t>
            </a:r>
            <a:r>
              <a:rPr lang="en-US" sz="2200" b="1" i="1" dirty="0" smtClean="0"/>
              <a:t>scorers </a:t>
            </a:r>
            <a:r>
              <a:rPr lang="en-US" sz="2200" b="1" i="1" dirty="0"/>
              <a:t>and timers </a:t>
            </a:r>
            <a:r>
              <a:rPr lang="en-US" sz="2200" b="1" i="1" dirty="0" smtClean="0"/>
              <a:t>	are </a:t>
            </a:r>
            <a:r>
              <a:rPr lang="en-US" sz="2200" b="1" i="1" dirty="0"/>
              <a:t>allowed in this section of the substitution area. All </a:t>
            </a:r>
            <a:r>
              <a:rPr lang="en-US" sz="2200" b="1" i="1" dirty="0" smtClean="0"/>
              <a:t>substituting </a:t>
            </a:r>
            <a:r>
              <a:rPr lang="en-US" sz="2200" b="1" i="1" dirty="0"/>
              <a:t>players must enter the field in the 10 yard area </a:t>
            </a:r>
            <a:r>
              <a:rPr lang="en-US" sz="2200" b="1" i="1" dirty="0" smtClean="0"/>
              <a:t>between </a:t>
            </a:r>
            <a:r>
              <a:rPr lang="en-US" sz="2200" b="1" i="1" dirty="0"/>
              <a:t>the </a:t>
            </a:r>
            <a:r>
              <a:rPr lang="en-US" sz="2200" b="1" i="1" dirty="0" smtClean="0"/>
              <a:t>cones</a:t>
            </a:r>
            <a:r>
              <a:rPr lang="en-US" sz="2200" b="1" i="1" dirty="0"/>
              <a:t>. </a:t>
            </a:r>
          </a:p>
          <a:p>
            <a:endParaRPr lang="en-US" sz="2200" dirty="0"/>
          </a:p>
          <a:p>
            <a:pPr marL="0" indent="0">
              <a:buNone/>
            </a:pPr>
            <a:r>
              <a:rPr lang="en-US" sz="2200" b="1" i="1" dirty="0" smtClean="0"/>
              <a:t>	</a:t>
            </a:r>
            <a:endParaRPr lang="en-US" sz="5500" dirty="0"/>
          </a:p>
        </p:txBody>
      </p:sp>
    </p:spTree>
    <p:extLst>
      <p:ext uri="{BB962C8B-B14F-4D97-AF65-F5344CB8AC3E}">
        <p14:creationId xmlns:p14="http://schemas.microsoft.com/office/powerpoint/2010/main" val="2754522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22791"/>
          </a:xfrm>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a:xfrm>
            <a:off x="457200" y="1404256"/>
            <a:ext cx="8229600" cy="4721907"/>
          </a:xfrm>
        </p:spPr>
        <p:txBody>
          <a:bodyPr>
            <a:noAutofit/>
          </a:bodyPr>
          <a:lstStyle/>
          <a:p>
            <a:pPr marL="0" lvl="1" indent="0">
              <a:buNone/>
            </a:pPr>
            <a:r>
              <a:rPr lang="en-US" sz="2400" b="1" i="1" dirty="0" smtClean="0"/>
              <a:t>Rule 1-10     Substitution Area</a:t>
            </a:r>
          </a:p>
          <a:p>
            <a:pPr marL="0" indent="0">
              <a:buNone/>
            </a:pPr>
            <a:r>
              <a:rPr lang="en-US" sz="3800" b="1" i="1" dirty="0"/>
              <a:t>	</a:t>
            </a:r>
            <a:endParaRPr lang="en-US" sz="3800" b="1" i="1" dirty="0" smtClean="0"/>
          </a:p>
          <a:p>
            <a:pPr marL="0" indent="0">
              <a:buNone/>
            </a:pPr>
            <a:r>
              <a:rPr lang="en-US" sz="2200" b="1" i="1" dirty="0" smtClean="0"/>
              <a:t>The </a:t>
            </a:r>
            <a:r>
              <a:rPr lang="en-US" sz="2200" b="1" i="1" dirty="0"/>
              <a:t>remaining 5 yards from the cone to the end of the large </a:t>
            </a:r>
            <a:r>
              <a:rPr lang="en-US" sz="2200" b="1" i="1" dirty="0" smtClean="0"/>
              <a:t>20 </a:t>
            </a:r>
            <a:r>
              <a:rPr lang="en-US" sz="2200" b="1" i="1" dirty="0"/>
              <a:t>yard substitution area (5 yards) will be reserved for 	imminent substituting </a:t>
            </a:r>
            <a:r>
              <a:rPr lang="en-US" sz="2200" b="1" i="1" dirty="0" smtClean="0"/>
              <a:t>players </a:t>
            </a:r>
            <a:r>
              <a:rPr lang="en-US" sz="2200" b="1" i="1" dirty="0"/>
              <a:t>and coaches instructing </a:t>
            </a:r>
            <a:r>
              <a:rPr lang="en-US" sz="2200" b="1" i="1" dirty="0" smtClean="0"/>
              <a:t>players</a:t>
            </a:r>
            <a:r>
              <a:rPr lang="en-US" sz="2200" b="1" i="1" dirty="0"/>
              <a:t>. </a:t>
            </a:r>
            <a:endParaRPr lang="en-US" sz="2200" dirty="0"/>
          </a:p>
          <a:p>
            <a:endParaRPr lang="en-US" sz="1400" dirty="0"/>
          </a:p>
          <a:p>
            <a:pPr marL="0" indent="0">
              <a:buNone/>
            </a:pPr>
            <a:r>
              <a:rPr lang="en-US" sz="2200" b="1" i="1" dirty="0" smtClean="0"/>
              <a:t>All </a:t>
            </a:r>
            <a:r>
              <a:rPr lang="en-US" sz="2200" b="1" i="1" dirty="0"/>
              <a:t>other players and coaches shall remain in the team bench </a:t>
            </a:r>
            <a:r>
              <a:rPr lang="en-US" sz="2200" b="1" i="1" dirty="0" smtClean="0"/>
              <a:t>areas</a:t>
            </a:r>
            <a:r>
              <a:rPr lang="en-US" sz="2200" b="1" i="1" dirty="0"/>
              <a:t>.  </a:t>
            </a:r>
            <a:endParaRPr lang="en-US" sz="2200" dirty="0"/>
          </a:p>
          <a:p>
            <a:endParaRPr lang="en-US" sz="2200" dirty="0"/>
          </a:p>
          <a:p>
            <a:pPr marL="0" indent="0">
              <a:buNone/>
            </a:pPr>
            <a:r>
              <a:rPr lang="en-US" sz="2200" b="1" i="1" dirty="0" smtClean="0"/>
              <a:t>	</a:t>
            </a:r>
            <a:endParaRPr lang="en-US" sz="5500" dirty="0"/>
          </a:p>
        </p:txBody>
      </p:sp>
    </p:spTree>
    <p:extLst>
      <p:ext uri="{BB962C8B-B14F-4D97-AF65-F5344CB8AC3E}">
        <p14:creationId xmlns:p14="http://schemas.microsoft.com/office/powerpoint/2010/main" val="3954486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p:txBody>
          <a:bodyPr>
            <a:normAutofit fontScale="70000" lnSpcReduction="20000"/>
          </a:bodyPr>
          <a:lstStyle/>
          <a:p>
            <a:pPr marL="0" lvl="1" indent="0">
              <a:buNone/>
            </a:pPr>
            <a:r>
              <a:rPr lang="en-US" sz="3400" b="1" i="1" dirty="0" smtClean="0"/>
              <a:t>Rule 4-21 	Goal crease </a:t>
            </a:r>
            <a:r>
              <a:rPr lang="en-US" sz="3400" b="1" i="1" dirty="0" smtClean="0"/>
              <a:t>prohibitions (THE DIVE)</a:t>
            </a:r>
            <a:endParaRPr lang="en-US" sz="3400" b="1" i="1" dirty="0" smtClean="0"/>
          </a:p>
          <a:p>
            <a:pPr marL="0" lvl="1" indent="0">
              <a:buNone/>
            </a:pPr>
            <a:endParaRPr lang="en-US" sz="2000" b="1" dirty="0" smtClean="0"/>
          </a:p>
          <a:p>
            <a:pPr lvl="0"/>
            <a:r>
              <a:rPr lang="en-US" i="1" dirty="0"/>
              <a:t>If an offensive player, in possession of the ball and outside the crease area, dives or jumps in a </a:t>
            </a:r>
            <a:r>
              <a:rPr lang="en-US" i="1" dirty="0">
                <a:solidFill>
                  <a:srgbClr val="FF0000"/>
                </a:solidFill>
              </a:rPr>
              <a:t>direction away from the goal mouth </a:t>
            </a:r>
            <a:r>
              <a:rPr lang="en-US" i="1" dirty="0"/>
              <a:t>and lands in the crease, the goal shall be allowed, provided the ball enters the goal before contact with the crease, goaltender, or the goal</a:t>
            </a:r>
            <a:r>
              <a:rPr lang="en-US" i="1" dirty="0" smtClean="0"/>
              <a:t>.</a:t>
            </a:r>
          </a:p>
          <a:p>
            <a:pPr marL="0" lvl="0" indent="0">
              <a:buNone/>
            </a:pPr>
            <a:endParaRPr lang="en-US" sz="2000" dirty="0"/>
          </a:p>
          <a:p>
            <a:pPr lvl="0"/>
            <a:r>
              <a:rPr lang="en-US" i="1" dirty="0"/>
              <a:t>If an offensive player, in possession of the ball and outside the crease area, dives or jumps in </a:t>
            </a:r>
            <a:r>
              <a:rPr lang="en-US" i="1" dirty="0" smtClean="0"/>
              <a:t>a </a:t>
            </a:r>
            <a:r>
              <a:rPr lang="en-US" i="1" dirty="0">
                <a:solidFill>
                  <a:srgbClr val="FF0000"/>
                </a:solidFill>
              </a:rPr>
              <a:t>direction </a:t>
            </a:r>
            <a:r>
              <a:rPr lang="en-US" i="1" dirty="0" smtClean="0">
                <a:solidFill>
                  <a:srgbClr val="FF0000"/>
                </a:solidFill>
              </a:rPr>
              <a:t>that is not away from the goal mouth</a:t>
            </a:r>
            <a:r>
              <a:rPr lang="en-US" i="1" dirty="0" smtClean="0"/>
              <a:t> and </a:t>
            </a:r>
            <a:r>
              <a:rPr lang="en-US" i="1" dirty="0"/>
              <a:t>lands in the crease, the goal shall be disallowed.  In addition, the player shall be penalized with a minimum of a 1 minute foul. The penalty may be releasable or non-releasable at the discretion of the referee. Contact is not required for a foul to be called under this rule. </a:t>
            </a:r>
            <a:r>
              <a:rPr lang="en-US" i="1" dirty="0" smtClean="0"/>
              <a:t>Defensive </a:t>
            </a:r>
            <a:r>
              <a:rPr lang="en-US" i="1" dirty="0"/>
              <a:t>contact legal or illegal may have an effect on this play.</a:t>
            </a:r>
            <a:endParaRPr lang="en-US" sz="4000" dirty="0"/>
          </a:p>
          <a:p>
            <a:pPr marL="0" lvl="1" indent="0">
              <a:buNone/>
            </a:pPr>
            <a:endParaRPr lang="en-US" b="1" dirty="0" smtClean="0"/>
          </a:p>
        </p:txBody>
      </p:sp>
    </p:spTree>
    <p:extLst>
      <p:ext uri="{BB962C8B-B14F-4D97-AF65-F5344CB8AC3E}">
        <p14:creationId xmlns:p14="http://schemas.microsoft.com/office/powerpoint/2010/main" val="891327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solidFill>
                  <a:srgbClr val="FF0000"/>
                </a:solidFill>
              </a:rPr>
              <a:t>2019 Rule and Mechanic Presentation</a:t>
            </a:r>
            <a:endParaRPr lang="en-US" sz="2800" dirty="0">
              <a:solidFill>
                <a:srgbClr val="FF0000"/>
              </a:solidFill>
            </a:endParaRPr>
          </a:p>
        </p:txBody>
      </p:sp>
      <p:sp>
        <p:nvSpPr>
          <p:cNvPr id="5" name="Content Placeholder 4"/>
          <p:cNvSpPr>
            <a:spLocks noGrp="1"/>
          </p:cNvSpPr>
          <p:nvPr>
            <p:ph idx="1"/>
          </p:nvPr>
        </p:nvSpPr>
        <p:spPr>
          <a:xfrm>
            <a:off x="457200" y="1317171"/>
            <a:ext cx="8229600" cy="5203371"/>
          </a:xfrm>
        </p:spPr>
        <p:txBody>
          <a:bodyPr>
            <a:normAutofit lnSpcReduction="10000"/>
          </a:bodyPr>
          <a:lstStyle/>
          <a:p>
            <a:pPr marL="457200" lvl="1" indent="0">
              <a:buNone/>
            </a:pPr>
            <a:r>
              <a:rPr lang="en-US" sz="2600" b="1" i="1" dirty="0" smtClean="0"/>
              <a:t>Rule 4-21 	Goal crease prohibitions</a:t>
            </a:r>
          </a:p>
          <a:p>
            <a:pPr marL="457200" lvl="1" indent="0">
              <a:buNone/>
            </a:pPr>
            <a:endParaRPr lang="en-US" b="1" i="1" dirty="0" smtClean="0"/>
          </a:p>
          <a:p>
            <a:pPr marL="0" indent="0">
              <a:buNone/>
            </a:pPr>
            <a:r>
              <a:rPr lang="en-US" sz="2400" i="1" dirty="0" smtClean="0"/>
              <a:t>Note: The “Goal Mouth” is the area directly in front of the goal cage, including the goal line, where the goalkeeper is located and plays his position. A player “diving” must dive in a direction away from the goal mouth.</a:t>
            </a:r>
          </a:p>
          <a:p>
            <a:pPr marL="0" indent="0">
              <a:buNone/>
            </a:pPr>
            <a:endParaRPr lang="en-US" sz="2200" dirty="0" smtClean="0"/>
          </a:p>
          <a:p>
            <a:pPr marL="0" indent="0">
              <a:buNone/>
            </a:pPr>
            <a:r>
              <a:rPr lang="en-US" sz="2400" i="1" dirty="0" smtClean="0"/>
              <a:t>The </a:t>
            </a:r>
            <a:r>
              <a:rPr lang="en-US" sz="2400" i="1" dirty="0"/>
              <a:t>following Interpretation is to be used when a player intentionally leaves his feet (becomes airborne of his own volition) </a:t>
            </a:r>
            <a:r>
              <a:rPr lang="en-US" sz="2400" i="1" dirty="0" smtClean="0"/>
              <a:t>in a direction NOT AWAY from </a:t>
            </a:r>
            <a:r>
              <a:rPr lang="en-US" sz="2400" i="1" dirty="0"/>
              <a:t>the goal </a:t>
            </a:r>
            <a:r>
              <a:rPr lang="en-US" sz="2400" i="1" dirty="0" smtClean="0"/>
              <a:t>mouth and </a:t>
            </a:r>
            <a:r>
              <a:rPr lang="en-US" sz="2400" i="1" dirty="0"/>
              <a:t>lands in the crease. Although the committee has allowed the dive a player that dives in a direction NOT </a:t>
            </a:r>
            <a:r>
              <a:rPr lang="en-US" sz="2400" i="1" dirty="0" smtClean="0"/>
              <a:t>AWAY from </a:t>
            </a:r>
            <a:r>
              <a:rPr lang="en-US" sz="2400" i="1" dirty="0"/>
              <a:t>the goal mouth NEEDS to be assessed the appropriate penalties. Protection of the goaltender is still a key priority.</a:t>
            </a:r>
            <a:endParaRPr lang="en-US" sz="2400" dirty="0"/>
          </a:p>
          <a:p>
            <a:pPr lvl="1"/>
            <a:endParaRPr lang="en-US" dirty="0" smtClean="0"/>
          </a:p>
        </p:txBody>
      </p:sp>
    </p:spTree>
    <p:extLst>
      <p:ext uri="{BB962C8B-B14F-4D97-AF65-F5344CB8AC3E}">
        <p14:creationId xmlns:p14="http://schemas.microsoft.com/office/powerpoint/2010/main" val="570327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solidFill>
                  <a:srgbClr val="C00000"/>
                </a:solidFill>
              </a:rPr>
              <a:t>2019 NCAA Rule </a:t>
            </a:r>
            <a:r>
              <a:rPr lang="en-US" sz="2800" dirty="0">
                <a:solidFill>
                  <a:srgbClr val="C00000"/>
                </a:solidFill>
              </a:rPr>
              <a:t>and Mechanic Presentation</a:t>
            </a:r>
          </a:p>
        </p:txBody>
      </p:sp>
      <p:sp>
        <p:nvSpPr>
          <p:cNvPr id="5" name="Content Placeholder 4"/>
          <p:cNvSpPr>
            <a:spLocks noGrp="1"/>
          </p:cNvSpPr>
          <p:nvPr>
            <p:ph idx="1"/>
          </p:nvPr>
        </p:nvSpPr>
        <p:spPr>
          <a:xfrm>
            <a:off x="457200" y="1687286"/>
            <a:ext cx="8229600" cy="4438877"/>
          </a:xfrm>
        </p:spPr>
        <p:txBody>
          <a:bodyPr>
            <a:normAutofit/>
          </a:bodyPr>
          <a:lstStyle/>
          <a:p>
            <a:pPr marL="0" indent="0">
              <a:buNone/>
            </a:pPr>
            <a:r>
              <a:rPr lang="en-US" sz="2800" b="1" i="1" dirty="0" smtClean="0"/>
              <a:t>To Be Used for Prep Schools:</a:t>
            </a:r>
          </a:p>
          <a:p>
            <a:pPr marL="0" indent="0">
              <a:buNone/>
            </a:pPr>
            <a:endParaRPr lang="en-US" sz="2800" b="1" i="1" dirty="0"/>
          </a:p>
          <a:p>
            <a:pPr marL="0" indent="0">
              <a:buNone/>
            </a:pPr>
            <a:r>
              <a:rPr lang="en-US" sz="2800" b="1" i="1" dirty="0" smtClean="0"/>
              <a:t>High School vs College Modifications</a:t>
            </a:r>
          </a:p>
          <a:p>
            <a:pPr marL="0" indent="0">
              <a:buNone/>
            </a:pPr>
            <a:endParaRPr lang="en-US" sz="2800" b="1" i="1" dirty="0"/>
          </a:p>
          <a:p>
            <a:pPr marL="0" indent="0">
              <a:buNone/>
            </a:pPr>
            <a:r>
              <a:rPr lang="en-US" sz="2800" b="1" i="1" dirty="0" smtClean="0"/>
              <a:t>Review </a:t>
            </a:r>
            <a:r>
              <a:rPr lang="en-US" sz="2800" b="1" i="1" dirty="0" smtClean="0"/>
              <a:t>the 2019/2020 Points of Emphasis</a:t>
            </a:r>
          </a:p>
          <a:p>
            <a:pPr marL="0" lvl="1" indent="0">
              <a:buNone/>
            </a:pPr>
            <a:endParaRPr lang="en-US" sz="1400" b="1" i="1" dirty="0"/>
          </a:p>
          <a:p>
            <a:pPr marL="0" lvl="1" indent="0">
              <a:buNone/>
            </a:pPr>
            <a:r>
              <a:rPr lang="en-US" b="1" i="1" dirty="0" smtClean="0"/>
              <a:t>Review the 2019/2020  Major Rule changes</a:t>
            </a:r>
          </a:p>
          <a:p>
            <a:pPr marL="0" lvl="1" indent="0">
              <a:buNone/>
            </a:pPr>
            <a:endParaRPr lang="en-US" sz="1400" b="1" i="1" dirty="0"/>
          </a:p>
          <a:p>
            <a:pPr marL="0" lvl="1" indent="0">
              <a:buNone/>
            </a:pPr>
            <a:r>
              <a:rPr lang="en-US" b="1" i="1" dirty="0" smtClean="0"/>
              <a:t>NCAA vs NFHS Differences (not yet released)</a:t>
            </a:r>
            <a:endParaRPr lang="en-US" b="1" i="1" dirty="0"/>
          </a:p>
          <a:p>
            <a:pPr marL="0" lvl="1" indent="0">
              <a:buNone/>
            </a:pPr>
            <a:endParaRPr lang="en-US" b="1" dirty="0" smtClean="0"/>
          </a:p>
        </p:txBody>
      </p:sp>
    </p:spTree>
    <p:extLst>
      <p:ext uri="{BB962C8B-B14F-4D97-AF65-F5344CB8AC3E}">
        <p14:creationId xmlns:p14="http://schemas.microsoft.com/office/powerpoint/2010/main" val="2527073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796719" y="3916680"/>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602523" y="1910862"/>
            <a:ext cx="4091354" cy="399756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a:xfrm>
            <a:off x="457200" y="1524000"/>
            <a:ext cx="8229600" cy="4953855"/>
          </a:xfrm>
        </p:spPr>
        <p:txBody>
          <a:bodyPr/>
          <a:lstStyle/>
          <a:p>
            <a:pPr marL="0" lvl="1" indent="0">
              <a:buNone/>
            </a:pPr>
            <a:r>
              <a:rPr lang="en-US" sz="2400" b="1" i="1" dirty="0" smtClean="0"/>
              <a:t>Goal mouth</a:t>
            </a:r>
          </a:p>
          <a:p>
            <a:pPr marL="0" lvl="1" indent="0">
              <a:buNone/>
            </a:pPr>
            <a:r>
              <a:rPr lang="en-US" sz="2400" i="1" dirty="0" smtClean="0"/>
              <a:t>where the goalkeeper</a:t>
            </a:r>
          </a:p>
          <a:p>
            <a:pPr marL="0" lvl="1" indent="0">
              <a:buNone/>
            </a:pPr>
            <a:r>
              <a:rPr lang="en-US" sz="2400" i="1" dirty="0" smtClean="0"/>
              <a:t>is located and </a:t>
            </a:r>
          </a:p>
          <a:p>
            <a:pPr marL="0" lvl="1" indent="0">
              <a:buNone/>
            </a:pPr>
            <a:r>
              <a:rPr lang="en-US" sz="2400" i="1" dirty="0" smtClean="0"/>
              <a:t>plays</a:t>
            </a:r>
          </a:p>
          <a:p>
            <a:pPr marL="0" lvl="1" indent="0">
              <a:buNone/>
            </a:pPr>
            <a:r>
              <a:rPr lang="en-US" sz="2400" i="1" dirty="0" smtClean="0"/>
              <a:t>his position</a:t>
            </a:r>
            <a:endParaRPr lang="en-US" sz="2400" b="1" i="1" dirty="0"/>
          </a:p>
          <a:p>
            <a:pPr marL="0" indent="0">
              <a:buNone/>
            </a:pPr>
            <a:endParaRPr lang="en-US" dirty="0" smtClean="0"/>
          </a:p>
        </p:txBody>
      </p:sp>
      <p:sp>
        <p:nvSpPr>
          <p:cNvPr id="7" name="Arc 6"/>
          <p:cNvSpPr/>
          <p:nvPr/>
        </p:nvSpPr>
        <p:spPr>
          <a:xfrm>
            <a:off x="3642360" y="2788920"/>
            <a:ext cx="1965960" cy="2255520"/>
          </a:xfrm>
          <a:prstGeom prst="arc">
            <a:avLst>
              <a:gd name="adj1" fmla="val 10853292"/>
              <a:gd name="adj2" fmla="val 21577162"/>
            </a:avLst>
          </a:prstGeom>
          <a:solidFill>
            <a:srgbClr val="FF0000"/>
          </a:solidFill>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smtClean="0">
                <a:solidFill>
                  <a:schemeClr val="bg1"/>
                </a:solidFill>
              </a:rPr>
              <a:t>Goal mouth</a:t>
            </a:r>
            <a:endParaRPr lang="en-US" dirty="0">
              <a:solidFill>
                <a:schemeClr val="bg1"/>
              </a:solidFill>
            </a:endParaRPr>
          </a:p>
        </p:txBody>
      </p:sp>
    </p:spTree>
    <p:extLst>
      <p:ext uri="{BB962C8B-B14F-4D97-AF65-F5344CB8AC3E}">
        <p14:creationId xmlns:p14="http://schemas.microsoft.com/office/powerpoint/2010/main" val="14006816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solidFill>
                  <a:srgbClr val="FF0000"/>
                </a:solidFill>
              </a:rPr>
              <a:t>2019 Rule and Mechanic Presentation</a:t>
            </a:r>
            <a:endParaRPr lang="en-US" sz="2800" dirty="0">
              <a:solidFill>
                <a:srgbClr val="FF0000"/>
              </a:solidFill>
            </a:endParaRPr>
          </a:p>
        </p:txBody>
      </p:sp>
      <p:sp>
        <p:nvSpPr>
          <p:cNvPr id="5" name="Content Placeholder 4"/>
          <p:cNvSpPr>
            <a:spLocks noGrp="1"/>
          </p:cNvSpPr>
          <p:nvPr>
            <p:ph idx="1"/>
          </p:nvPr>
        </p:nvSpPr>
        <p:spPr>
          <a:xfrm>
            <a:off x="457200" y="1317171"/>
            <a:ext cx="8229600" cy="5203371"/>
          </a:xfrm>
        </p:spPr>
        <p:txBody>
          <a:bodyPr>
            <a:normAutofit/>
          </a:bodyPr>
          <a:lstStyle/>
          <a:p>
            <a:pPr marL="57150" indent="0">
              <a:buNone/>
            </a:pPr>
            <a:r>
              <a:rPr lang="en-US" sz="3000" b="1" i="1" dirty="0" smtClean="0"/>
              <a:t>Rule 4-21 	Goal crease prohibitions</a:t>
            </a:r>
          </a:p>
          <a:p>
            <a:pPr marL="457200" lvl="1" indent="0">
              <a:buNone/>
            </a:pPr>
            <a:endParaRPr lang="en-US" b="1" i="1" dirty="0" smtClean="0"/>
          </a:p>
          <a:p>
            <a:pPr marL="0" indent="0">
              <a:buNone/>
            </a:pPr>
            <a:r>
              <a:rPr lang="en-US" sz="2400" b="1" i="1" dirty="0" smtClean="0"/>
              <a:t>Rule of thumb</a:t>
            </a:r>
          </a:p>
          <a:p>
            <a:pPr marL="0" indent="0">
              <a:buNone/>
            </a:pPr>
            <a:endParaRPr lang="en-US" sz="1400" b="1" i="1" dirty="0"/>
          </a:p>
          <a:p>
            <a:pPr marL="0" indent="0">
              <a:buNone/>
            </a:pPr>
            <a:r>
              <a:rPr lang="en-US" sz="2400" b="1" i="1" dirty="0" smtClean="0"/>
              <a:t>The committee wants the attacking player to have an opportunity to dive to open space within the crease. If this happens typically it will result in a direction away from the goal mouth. </a:t>
            </a:r>
          </a:p>
          <a:p>
            <a:pPr marL="0" indent="0">
              <a:buNone/>
            </a:pPr>
            <a:endParaRPr lang="en-US" sz="1400" b="1" i="1" dirty="0"/>
          </a:p>
          <a:p>
            <a:pPr marL="0" indent="0">
              <a:buNone/>
            </a:pPr>
            <a:r>
              <a:rPr lang="en-US" sz="2400" b="1" i="1" dirty="0" smtClean="0"/>
              <a:t>If a player dives away from goal mouth and during the process the goalie initiates contact this will usually result in a crease violation. </a:t>
            </a:r>
            <a:endParaRPr lang="en-US" sz="2400" b="1" i="1" dirty="0"/>
          </a:p>
          <a:p>
            <a:pPr lvl="1"/>
            <a:endParaRPr lang="en-US" dirty="0" smtClean="0"/>
          </a:p>
        </p:txBody>
      </p:sp>
    </p:spTree>
    <p:extLst>
      <p:ext uri="{BB962C8B-B14F-4D97-AF65-F5344CB8AC3E}">
        <p14:creationId xmlns:p14="http://schemas.microsoft.com/office/powerpoint/2010/main" val="7363498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811958" y="4031566"/>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602523" y="1910862"/>
            <a:ext cx="4091354" cy="399756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a:xfrm>
            <a:off x="457200" y="1524000"/>
            <a:ext cx="8229600" cy="4953855"/>
          </a:xfrm>
        </p:spPr>
        <p:txBody>
          <a:bodyPr/>
          <a:lstStyle/>
          <a:p>
            <a:pPr marL="0" lvl="1" indent="0">
              <a:buNone/>
            </a:pPr>
            <a:r>
              <a:rPr lang="en-US" sz="2400" b="1" i="1" dirty="0" smtClean="0"/>
              <a:t>Open Space</a:t>
            </a:r>
          </a:p>
          <a:p>
            <a:pPr marL="0" indent="0">
              <a:buNone/>
            </a:pPr>
            <a:r>
              <a:rPr lang="en-US" sz="2400" b="1" i="1" dirty="0" smtClean="0"/>
              <a:t>The white within</a:t>
            </a:r>
          </a:p>
          <a:p>
            <a:pPr marL="0" indent="0">
              <a:buNone/>
            </a:pPr>
            <a:r>
              <a:rPr lang="en-US" sz="2400" b="1" i="1" dirty="0" smtClean="0"/>
              <a:t>crease</a:t>
            </a:r>
          </a:p>
        </p:txBody>
      </p:sp>
      <p:sp>
        <p:nvSpPr>
          <p:cNvPr id="8" name="Arc 7"/>
          <p:cNvSpPr/>
          <p:nvPr/>
        </p:nvSpPr>
        <p:spPr>
          <a:xfrm>
            <a:off x="3665219" y="2896186"/>
            <a:ext cx="1965960" cy="2300654"/>
          </a:xfrm>
          <a:prstGeom prst="arc">
            <a:avLst>
              <a:gd name="adj1" fmla="val 10853292"/>
              <a:gd name="adj2" fmla="val 21577162"/>
            </a:avLst>
          </a:prstGeom>
          <a:solidFill>
            <a:srgbClr val="FF0000"/>
          </a:solidFill>
          <a:ln>
            <a:headEnd type="none" w="med" len="med"/>
            <a:tailEnd type="none" w="med" len="med"/>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000" dirty="0" smtClean="0">
                <a:solidFill>
                  <a:schemeClr val="bg1"/>
                </a:solidFill>
              </a:rPr>
              <a:t>Goal mouth</a:t>
            </a:r>
            <a:endParaRPr lang="en-US" sz="2000" dirty="0">
              <a:solidFill>
                <a:schemeClr val="bg1"/>
              </a:solidFill>
            </a:endParaRPr>
          </a:p>
        </p:txBody>
      </p:sp>
    </p:spTree>
    <p:extLst>
      <p:ext uri="{BB962C8B-B14F-4D97-AF65-F5344CB8AC3E}">
        <p14:creationId xmlns:p14="http://schemas.microsoft.com/office/powerpoint/2010/main" val="1393076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solidFill>
                  <a:srgbClr val="FF0000"/>
                </a:solidFill>
              </a:rPr>
              <a:t>2019 Rule and Mechanic Presentation</a:t>
            </a:r>
            <a:endParaRPr lang="en-US" sz="2800" dirty="0">
              <a:solidFill>
                <a:srgbClr val="FF0000"/>
              </a:solidFill>
            </a:endParaRPr>
          </a:p>
        </p:txBody>
      </p:sp>
      <p:sp>
        <p:nvSpPr>
          <p:cNvPr id="5" name="Content Placeholder 4"/>
          <p:cNvSpPr>
            <a:spLocks noGrp="1"/>
          </p:cNvSpPr>
          <p:nvPr>
            <p:ph idx="1"/>
          </p:nvPr>
        </p:nvSpPr>
        <p:spPr>
          <a:xfrm>
            <a:off x="457200" y="1643743"/>
            <a:ext cx="8229600" cy="4757058"/>
          </a:xfrm>
        </p:spPr>
        <p:txBody>
          <a:bodyPr>
            <a:normAutofit fontScale="92500" lnSpcReduction="10000"/>
          </a:bodyPr>
          <a:lstStyle/>
          <a:p>
            <a:pPr marL="457200" lvl="1" indent="0">
              <a:buNone/>
            </a:pPr>
            <a:r>
              <a:rPr lang="en-US" b="1" i="1" dirty="0"/>
              <a:t>Rule 4-21     Goal crease prohibitions</a:t>
            </a:r>
          </a:p>
          <a:p>
            <a:pPr marL="457200" lvl="1" indent="0">
              <a:buNone/>
            </a:pPr>
            <a:endParaRPr lang="en-US" dirty="0" smtClean="0"/>
          </a:p>
          <a:p>
            <a:pPr marL="0" indent="0">
              <a:buNone/>
            </a:pPr>
            <a:r>
              <a:rPr lang="en-US" sz="2400" b="1" i="1" dirty="0" smtClean="0"/>
              <a:t>There can be two types of penalties releasable and non-releasable. </a:t>
            </a:r>
          </a:p>
          <a:p>
            <a:pPr marL="0" indent="0">
              <a:buNone/>
            </a:pPr>
            <a:endParaRPr lang="en-US" b="1" i="1" dirty="0" smtClean="0"/>
          </a:p>
          <a:p>
            <a:pPr marL="0" indent="0">
              <a:buNone/>
            </a:pPr>
            <a:r>
              <a:rPr lang="en-US" sz="2400" b="1" i="1" dirty="0" smtClean="0"/>
              <a:t>One </a:t>
            </a:r>
            <a:r>
              <a:rPr lang="en-US" sz="2400" b="1" i="1" dirty="0"/>
              <a:t>minute releasable for unsportsmanlike will be </a:t>
            </a:r>
            <a:r>
              <a:rPr lang="en-US" sz="2400" b="1" i="1" dirty="0" smtClean="0"/>
              <a:t>called </a:t>
            </a:r>
            <a:r>
              <a:rPr lang="en-US" sz="2400" b="1" i="1" dirty="0"/>
              <a:t>for a </a:t>
            </a:r>
            <a:r>
              <a:rPr lang="en-US" sz="2400" b="1" i="1" dirty="0" smtClean="0"/>
              <a:t>player that </a:t>
            </a:r>
            <a:r>
              <a:rPr lang="en-US" sz="2400" b="1" i="1" dirty="0"/>
              <a:t>dives </a:t>
            </a:r>
            <a:r>
              <a:rPr lang="en-US" sz="2400" b="1" i="1" dirty="0" smtClean="0"/>
              <a:t>in a direction that is not away from </a:t>
            </a:r>
            <a:r>
              <a:rPr lang="en-US" sz="2400" b="1" i="1" dirty="0"/>
              <a:t>the goal </a:t>
            </a:r>
            <a:r>
              <a:rPr lang="en-US" sz="2400" b="1" i="1" dirty="0" smtClean="0"/>
              <a:t>mouth and </a:t>
            </a:r>
            <a:r>
              <a:rPr lang="en-US" sz="2400" b="1" i="1" dirty="0"/>
              <a:t>has no contact </a:t>
            </a:r>
            <a:r>
              <a:rPr lang="en-US" sz="2400" b="1" i="1" dirty="0" smtClean="0"/>
              <a:t>with </a:t>
            </a:r>
            <a:r>
              <a:rPr lang="en-US" sz="2400" b="1" i="1" dirty="0"/>
              <a:t>the </a:t>
            </a:r>
            <a:r>
              <a:rPr lang="en-US" sz="2400" b="1" i="1" dirty="0" smtClean="0"/>
              <a:t>goaltender</a:t>
            </a:r>
            <a:r>
              <a:rPr lang="en-US" sz="2400" b="1" i="1" dirty="0"/>
              <a:t>. </a:t>
            </a:r>
            <a:r>
              <a:rPr lang="en-US" b="1" i="1" dirty="0" smtClean="0"/>
              <a:t>	</a:t>
            </a:r>
            <a:endParaRPr lang="en-US" sz="3500" b="1" i="1" dirty="0" smtClean="0"/>
          </a:p>
          <a:p>
            <a:pPr marL="0" indent="0">
              <a:buNone/>
            </a:pPr>
            <a:endParaRPr lang="en-US" sz="2000" b="1" i="1" dirty="0" smtClean="0"/>
          </a:p>
          <a:p>
            <a:pPr marL="0" indent="0">
              <a:buNone/>
            </a:pPr>
            <a:r>
              <a:rPr lang="en-US" sz="2400" b="1" i="1" dirty="0" smtClean="0"/>
              <a:t>A 1 to 3 minute non-releasable unsportsmanlike conduct foul is to be called when contact with the goaltender is made. The penalty time is based on severity of the contact but in no circumstance less than a 1 minute non-releasable foul</a:t>
            </a:r>
            <a:r>
              <a:rPr lang="en-US" sz="2400" dirty="0" smtClean="0"/>
              <a:t>. </a:t>
            </a:r>
          </a:p>
          <a:p>
            <a:pPr lvl="1"/>
            <a:endParaRPr lang="en-US" dirty="0" smtClean="0"/>
          </a:p>
        </p:txBody>
      </p:sp>
    </p:spTree>
    <p:extLst>
      <p:ext uri="{BB962C8B-B14F-4D97-AF65-F5344CB8AC3E}">
        <p14:creationId xmlns:p14="http://schemas.microsoft.com/office/powerpoint/2010/main" val="1840710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solidFill>
                  <a:srgbClr val="FF0000"/>
                </a:solidFill>
              </a:rPr>
              <a:t>2019 Rule and Mechanic Presentation</a:t>
            </a:r>
            <a:endParaRPr lang="en-US" sz="2800" dirty="0">
              <a:solidFill>
                <a:srgbClr val="FF0000"/>
              </a:solidFill>
            </a:endParaRPr>
          </a:p>
        </p:txBody>
      </p:sp>
      <p:sp>
        <p:nvSpPr>
          <p:cNvPr id="5" name="Content Placeholder 4"/>
          <p:cNvSpPr>
            <a:spLocks noGrp="1"/>
          </p:cNvSpPr>
          <p:nvPr>
            <p:ph idx="1"/>
          </p:nvPr>
        </p:nvSpPr>
        <p:spPr>
          <a:xfrm>
            <a:off x="457200" y="1534886"/>
            <a:ext cx="8229600" cy="4996543"/>
          </a:xfrm>
        </p:spPr>
        <p:txBody>
          <a:bodyPr>
            <a:normAutofit/>
          </a:bodyPr>
          <a:lstStyle/>
          <a:p>
            <a:pPr marL="457200" lvl="1" indent="0">
              <a:buNone/>
            </a:pPr>
            <a:r>
              <a:rPr lang="en-US" b="1" i="1" dirty="0"/>
              <a:t>Rule 4-21     Goal crease prohibitions</a:t>
            </a:r>
          </a:p>
          <a:p>
            <a:pPr marL="457200" lvl="1" indent="0">
              <a:buNone/>
            </a:pPr>
            <a:endParaRPr lang="en-US" dirty="0" smtClean="0"/>
          </a:p>
          <a:p>
            <a:pPr marL="0" indent="0">
              <a:buNone/>
            </a:pPr>
            <a:r>
              <a:rPr lang="en-US" sz="2400" b="1" i="1" dirty="0" smtClean="0"/>
              <a:t>A.R</a:t>
            </a:r>
            <a:r>
              <a:rPr lang="en-US" sz="2400" b="1" i="1" dirty="0"/>
              <a:t>. 79a</a:t>
            </a:r>
            <a:r>
              <a:rPr lang="en-US" sz="2400" b="1" i="1" dirty="0" smtClean="0"/>
              <a:t>.</a:t>
            </a:r>
          </a:p>
          <a:p>
            <a:pPr marL="0" indent="0">
              <a:buNone/>
            </a:pPr>
            <a:r>
              <a:rPr lang="en-US" sz="2400" b="1" i="1" dirty="0" smtClean="0"/>
              <a:t> </a:t>
            </a:r>
            <a:r>
              <a:rPr lang="en-US" sz="2400" b="1" i="1" dirty="0"/>
              <a:t>A1 dives or jumps away from the goal mouth and, while in the air, is legally checked into the crease. (1) The ball goes into the goal prior to contact with the crease, goaltender or goal; or (2) The ball does not go into the goal.</a:t>
            </a:r>
          </a:p>
          <a:p>
            <a:pPr marL="0" indent="0">
              <a:buNone/>
            </a:pPr>
            <a:endParaRPr lang="en-US" sz="2400" b="1" i="1" dirty="0"/>
          </a:p>
          <a:p>
            <a:pPr marL="0" indent="0">
              <a:buNone/>
            </a:pPr>
            <a:r>
              <a:rPr lang="en-US" sz="2400" b="1" i="1" dirty="0"/>
              <a:t>RULING: (1) Goal is allowed; (2) Crease violation on A1.</a:t>
            </a:r>
          </a:p>
          <a:p>
            <a:pPr lvl="1"/>
            <a:endParaRPr lang="en-US" dirty="0" smtClean="0"/>
          </a:p>
        </p:txBody>
      </p:sp>
    </p:spTree>
    <p:extLst>
      <p:ext uri="{BB962C8B-B14F-4D97-AF65-F5344CB8AC3E}">
        <p14:creationId xmlns:p14="http://schemas.microsoft.com/office/powerpoint/2010/main" val="1337300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solidFill>
                  <a:srgbClr val="FF0000"/>
                </a:solidFill>
              </a:rPr>
              <a:t>2019 Rule and Mechanic Presentation</a:t>
            </a:r>
            <a:endParaRPr lang="en-US" sz="2800" dirty="0">
              <a:solidFill>
                <a:srgbClr val="FF0000"/>
              </a:solidFill>
            </a:endParaRPr>
          </a:p>
        </p:txBody>
      </p:sp>
      <p:sp>
        <p:nvSpPr>
          <p:cNvPr id="5" name="Content Placeholder 4"/>
          <p:cNvSpPr>
            <a:spLocks noGrp="1"/>
          </p:cNvSpPr>
          <p:nvPr>
            <p:ph idx="1"/>
          </p:nvPr>
        </p:nvSpPr>
        <p:spPr>
          <a:xfrm>
            <a:off x="457200" y="1534886"/>
            <a:ext cx="8229600" cy="4996543"/>
          </a:xfrm>
        </p:spPr>
        <p:txBody>
          <a:bodyPr>
            <a:normAutofit lnSpcReduction="10000"/>
          </a:bodyPr>
          <a:lstStyle/>
          <a:p>
            <a:pPr marL="457200" lvl="1" indent="0">
              <a:buNone/>
            </a:pPr>
            <a:r>
              <a:rPr lang="en-US" b="1" i="1" dirty="0"/>
              <a:t>Rule 4-21     Goal crease prohibitions</a:t>
            </a:r>
          </a:p>
          <a:p>
            <a:pPr marL="457200" lvl="1" indent="0">
              <a:buNone/>
            </a:pPr>
            <a:endParaRPr lang="en-US" dirty="0" smtClean="0"/>
          </a:p>
          <a:p>
            <a:pPr marL="0" indent="0">
              <a:buNone/>
            </a:pPr>
            <a:r>
              <a:rPr lang="en-US" sz="2400" b="1" i="1" dirty="0"/>
              <a:t>A.R. 79b. </a:t>
            </a:r>
            <a:endParaRPr lang="en-US" sz="2400" b="1" i="1" dirty="0" smtClean="0"/>
          </a:p>
          <a:p>
            <a:pPr marL="0" indent="0">
              <a:buNone/>
            </a:pPr>
            <a:r>
              <a:rPr lang="en-US" sz="2400" b="1" i="1" dirty="0" smtClean="0"/>
              <a:t>A1 </a:t>
            </a:r>
            <a:r>
              <a:rPr lang="en-US" sz="2400" b="1" i="1" dirty="0"/>
              <a:t>dives or jumps away from the goal mouth and, while in the air, is illegally checked into the crease. (1) The ball goes into the goal prior to contact with the crease, goaltender or goal; or (2) The ball does not go into the goal. </a:t>
            </a:r>
          </a:p>
          <a:p>
            <a:pPr marL="0" indent="0">
              <a:buNone/>
            </a:pPr>
            <a:endParaRPr lang="en-US" sz="2400" b="1" i="1" dirty="0"/>
          </a:p>
          <a:p>
            <a:pPr marL="0" indent="0">
              <a:buNone/>
            </a:pPr>
            <a:r>
              <a:rPr lang="en-US" sz="2400" b="1" i="1" dirty="0"/>
              <a:t>RULING: (1) Flag-down, goal counts, assess penalty; (2) Flag-down, assess </a:t>
            </a:r>
            <a:r>
              <a:rPr lang="en-US" sz="2400" b="1" i="1" dirty="0" smtClean="0"/>
              <a:t>penalty</a:t>
            </a:r>
            <a:endParaRPr lang="en-US" dirty="0"/>
          </a:p>
          <a:p>
            <a:pPr marL="0" indent="0">
              <a:buNone/>
            </a:pPr>
            <a:endParaRPr lang="en-US" sz="2400" b="1" i="1" dirty="0" smtClean="0"/>
          </a:p>
          <a:p>
            <a:pPr marL="0" indent="0">
              <a:buNone/>
            </a:pPr>
            <a:r>
              <a:rPr lang="en-US" sz="2400" b="1" i="1" dirty="0" smtClean="0">
                <a:solidFill>
                  <a:srgbClr val="FF0000"/>
                </a:solidFill>
              </a:rPr>
              <a:t>Note – do not allow the defensive player to take liberties here.</a:t>
            </a:r>
            <a:endParaRPr lang="en-US" sz="2400" b="1" i="1" dirty="0">
              <a:solidFill>
                <a:srgbClr val="FF0000"/>
              </a:solidFill>
            </a:endParaRPr>
          </a:p>
        </p:txBody>
      </p:sp>
    </p:spTree>
    <p:extLst>
      <p:ext uri="{BB962C8B-B14F-4D97-AF65-F5344CB8AC3E}">
        <p14:creationId xmlns:p14="http://schemas.microsoft.com/office/powerpoint/2010/main" val="34029221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solidFill>
                  <a:srgbClr val="FF0000"/>
                </a:solidFill>
              </a:rPr>
              <a:t>2019 Rule and Mechanic Presentation</a:t>
            </a:r>
            <a:endParaRPr lang="en-US" sz="2800" dirty="0">
              <a:solidFill>
                <a:srgbClr val="FF0000"/>
              </a:solidFill>
            </a:endParaRPr>
          </a:p>
        </p:txBody>
      </p:sp>
      <p:sp>
        <p:nvSpPr>
          <p:cNvPr id="5" name="Content Placeholder 4"/>
          <p:cNvSpPr>
            <a:spLocks noGrp="1"/>
          </p:cNvSpPr>
          <p:nvPr>
            <p:ph idx="1"/>
          </p:nvPr>
        </p:nvSpPr>
        <p:spPr>
          <a:xfrm>
            <a:off x="457200" y="1534886"/>
            <a:ext cx="8229600" cy="4996543"/>
          </a:xfrm>
        </p:spPr>
        <p:txBody>
          <a:bodyPr>
            <a:normAutofit/>
          </a:bodyPr>
          <a:lstStyle/>
          <a:p>
            <a:pPr marL="457200" lvl="1" indent="0">
              <a:buNone/>
            </a:pPr>
            <a:r>
              <a:rPr lang="en-US" b="1" i="1" dirty="0"/>
              <a:t>Rule 4-21     Goal crease prohibitions</a:t>
            </a:r>
          </a:p>
          <a:p>
            <a:pPr marL="457200" lvl="1" indent="0">
              <a:buNone/>
            </a:pPr>
            <a:endParaRPr lang="en-US" dirty="0" smtClean="0"/>
          </a:p>
          <a:p>
            <a:pPr marL="0" indent="0">
              <a:buNone/>
            </a:pPr>
            <a:r>
              <a:rPr lang="en-US" sz="2400" b="1" i="1" dirty="0"/>
              <a:t>A.R. 80a. </a:t>
            </a:r>
            <a:endParaRPr lang="en-US" sz="2400" b="1" i="1" dirty="0" smtClean="0"/>
          </a:p>
          <a:p>
            <a:pPr marL="0" indent="0">
              <a:buNone/>
            </a:pPr>
            <a:r>
              <a:rPr lang="en-US" sz="2400" b="1" i="1" dirty="0" smtClean="0"/>
              <a:t>A1 </a:t>
            </a:r>
            <a:r>
              <a:rPr lang="en-US" sz="2400" b="1" i="1" dirty="0"/>
              <a:t>dives or jumps in a direction that is not away from the goal mouth and, while in the air, is legally checked into the crease (1) The ball goes into the goal prior to contact with the crease, goaltender or goal; or (2) The ball does not go into the goal. </a:t>
            </a:r>
          </a:p>
          <a:p>
            <a:pPr marL="0" indent="0">
              <a:buNone/>
            </a:pPr>
            <a:endParaRPr lang="en-US" sz="2400" b="1" i="1" dirty="0"/>
          </a:p>
          <a:p>
            <a:pPr marL="0" indent="0">
              <a:buNone/>
            </a:pPr>
            <a:r>
              <a:rPr lang="en-US" sz="2400" b="1" i="1" dirty="0"/>
              <a:t>RULING: (1 and 2) No goal. Flag-down, assess penalty on A1.</a:t>
            </a:r>
          </a:p>
        </p:txBody>
      </p:sp>
    </p:spTree>
    <p:extLst>
      <p:ext uri="{BB962C8B-B14F-4D97-AF65-F5344CB8AC3E}">
        <p14:creationId xmlns:p14="http://schemas.microsoft.com/office/powerpoint/2010/main" val="1608822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solidFill>
                  <a:srgbClr val="FF0000"/>
                </a:solidFill>
              </a:rPr>
              <a:t>2019 Rule and Mechanic Presentation</a:t>
            </a:r>
            <a:endParaRPr lang="en-US" sz="2800" dirty="0">
              <a:solidFill>
                <a:srgbClr val="FF0000"/>
              </a:solidFill>
            </a:endParaRPr>
          </a:p>
        </p:txBody>
      </p:sp>
      <p:sp>
        <p:nvSpPr>
          <p:cNvPr id="5" name="Content Placeholder 4"/>
          <p:cNvSpPr>
            <a:spLocks noGrp="1"/>
          </p:cNvSpPr>
          <p:nvPr>
            <p:ph idx="1"/>
          </p:nvPr>
        </p:nvSpPr>
        <p:spPr>
          <a:xfrm>
            <a:off x="457200" y="1417638"/>
            <a:ext cx="8229600" cy="4996543"/>
          </a:xfrm>
        </p:spPr>
        <p:txBody>
          <a:bodyPr>
            <a:normAutofit/>
          </a:bodyPr>
          <a:lstStyle/>
          <a:p>
            <a:pPr marL="457200" lvl="1" indent="0">
              <a:buNone/>
            </a:pPr>
            <a:r>
              <a:rPr lang="en-US" b="1" i="1" dirty="0"/>
              <a:t>Rule 4-21     Goal crease prohibitions</a:t>
            </a:r>
          </a:p>
          <a:p>
            <a:pPr marL="457200" lvl="1" indent="0">
              <a:buNone/>
            </a:pPr>
            <a:endParaRPr lang="en-US" dirty="0" smtClean="0"/>
          </a:p>
          <a:p>
            <a:pPr marL="0" indent="0">
              <a:buNone/>
            </a:pPr>
            <a:r>
              <a:rPr lang="en-US" sz="2400" b="1" i="1" dirty="0"/>
              <a:t>A.R. 80b. </a:t>
            </a:r>
            <a:endParaRPr lang="en-US" sz="2400" b="1" i="1" dirty="0" smtClean="0"/>
          </a:p>
          <a:p>
            <a:pPr marL="0" indent="0">
              <a:buNone/>
            </a:pPr>
            <a:r>
              <a:rPr lang="en-US" sz="2200" b="1" i="1" dirty="0" smtClean="0"/>
              <a:t>A1 </a:t>
            </a:r>
            <a:r>
              <a:rPr lang="en-US" sz="2200" b="1" i="1" dirty="0"/>
              <a:t>dives or jumps in a direction that is not away from the goal mouth </a:t>
            </a:r>
            <a:r>
              <a:rPr lang="en-US" sz="2200" b="1" i="1" dirty="0" smtClean="0"/>
              <a:t>and</a:t>
            </a:r>
            <a:r>
              <a:rPr lang="en-US" sz="2200" b="1" i="1" dirty="0"/>
              <a:t>,</a:t>
            </a:r>
            <a:r>
              <a:rPr lang="en-US" sz="2200" b="1" i="1" dirty="0" smtClean="0"/>
              <a:t> </a:t>
            </a:r>
            <a:r>
              <a:rPr lang="en-US" sz="2200" b="1" i="1" dirty="0"/>
              <a:t>while in the air, is illegally checked by B1 into the crease (1) The ball goes into the goal prior to contact with the crease, goaltender or goal; or (2) The ball does not go into the goal. </a:t>
            </a:r>
          </a:p>
          <a:p>
            <a:pPr marL="0" indent="0">
              <a:buNone/>
            </a:pPr>
            <a:endParaRPr lang="en-US" sz="2400" b="1" i="1" dirty="0"/>
          </a:p>
          <a:p>
            <a:pPr marL="0" indent="0">
              <a:buNone/>
            </a:pPr>
            <a:r>
              <a:rPr lang="en-US" sz="2200" b="1" i="1" dirty="0"/>
              <a:t>RULING: (1 and 2) No goal. Flag-down, assess penalties on A1 </a:t>
            </a:r>
            <a:r>
              <a:rPr lang="en-US" sz="2200" b="1" i="1" dirty="0" smtClean="0"/>
              <a:t>and </a:t>
            </a:r>
            <a:r>
              <a:rPr lang="en-US" sz="2200" b="1" i="1" dirty="0"/>
              <a:t>B1 and award possession according to Rule 7-6-c</a:t>
            </a:r>
            <a:r>
              <a:rPr lang="en-US" sz="2200" b="1" i="1" dirty="0" smtClean="0"/>
              <a:t>.</a:t>
            </a:r>
          </a:p>
          <a:p>
            <a:pPr marL="0" indent="0">
              <a:buNone/>
            </a:pPr>
            <a:endParaRPr lang="en-US" sz="2200" b="1" i="1" dirty="0" smtClean="0"/>
          </a:p>
          <a:p>
            <a:pPr marL="0" indent="0">
              <a:buNone/>
            </a:pPr>
            <a:r>
              <a:rPr lang="en-US" sz="2200" b="1" i="1" dirty="0" smtClean="0">
                <a:solidFill>
                  <a:srgbClr val="FF0000"/>
                </a:solidFill>
              </a:rPr>
              <a:t>All </a:t>
            </a:r>
            <a:r>
              <a:rPr lang="en-US" sz="2200" b="1" i="1" dirty="0">
                <a:solidFill>
                  <a:srgbClr val="FF0000"/>
                </a:solidFill>
              </a:rPr>
              <a:t>other A.R.s in this section are </a:t>
            </a:r>
            <a:r>
              <a:rPr lang="en-US" sz="2200" b="1" i="1" dirty="0" smtClean="0">
                <a:solidFill>
                  <a:srgbClr val="FF0000"/>
                </a:solidFill>
              </a:rPr>
              <a:t>unchanged</a:t>
            </a:r>
            <a:endParaRPr lang="en-US" sz="2400" b="1" i="1" dirty="0">
              <a:solidFill>
                <a:srgbClr val="FF0000"/>
              </a:solidFill>
            </a:endParaRPr>
          </a:p>
        </p:txBody>
      </p:sp>
    </p:spTree>
    <p:extLst>
      <p:ext uri="{BB962C8B-B14F-4D97-AF65-F5344CB8AC3E}">
        <p14:creationId xmlns:p14="http://schemas.microsoft.com/office/powerpoint/2010/main" val="18435499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791277" y="4343401"/>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982687" y="3233492"/>
            <a:ext cx="3320142" cy="318907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 name="Straight Arrow Connector 6"/>
          <p:cNvCxnSpPr/>
          <p:nvPr/>
        </p:nvCxnSpPr>
        <p:spPr>
          <a:xfrm flipH="1">
            <a:off x="4953000" y="2895600"/>
            <a:ext cx="914400" cy="118654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tps3855\AppData\Local\Microsoft\Windows\Temporary Internet Files\Content.IE5\TKPXNRK7\the_football_player_potato_by_thefoilcrosshero-d37vqq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721249"/>
            <a:ext cx="1502228" cy="1512243"/>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p:txBody>
          <a:bodyPr/>
          <a:lstStyle/>
          <a:p>
            <a:pPr marL="342900" lvl="1" indent="-342900">
              <a:buFont typeface="Arial" panose="020B0604020202020204" pitchFamily="34" charset="0"/>
              <a:buChar char="•"/>
            </a:pPr>
            <a:r>
              <a:rPr lang="en-US" sz="2400" b="1" i="1" dirty="0"/>
              <a:t>Rule 4-21     Goal crease prohibitions</a:t>
            </a:r>
          </a:p>
          <a:p>
            <a:pPr marL="0" indent="0">
              <a:buNone/>
            </a:pPr>
            <a:endParaRPr lang="en-US" dirty="0" smtClean="0"/>
          </a:p>
          <a:p>
            <a:pPr marL="0" indent="0">
              <a:buNone/>
            </a:pPr>
            <a:r>
              <a:rPr lang="en-US" sz="2200" b="1" i="1" dirty="0" smtClean="0"/>
              <a:t>Ruling: No Goal </a:t>
            </a:r>
          </a:p>
          <a:p>
            <a:pPr marL="0" indent="0">
              <a:buNone/>
            </a:pPr>
            <a:r>
              <a:rPr lang="en-US" sz="2200" b="1" i="1" dirty="0" smtClean="0"/>
              <a:t>Penalty will be called</a:t>
            </a:r>
            <a:endParaRPr lang="en-US" sz="2200" b="1" i="1" dirty="0"/>
          </a:p>
        </p:txBody>
      </p:sp>
    </p:spTree>
    <p:extLst>
      <p:ext uri="{BB962C8B-B14F-4D97-AF65-F5344CB8AC3E}">
        <p14:creationId xmlns:p14="http://schemas.microsoft.com/office/powerpoint/2010/main" val="32068037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791277" y="4343401"/>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982687" y="3233492"/>
            <a:ext cx="3320142" cy="318907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 name="Straight Arrow Connector 6"/>
          <p:cNvCxnSpPr/>
          <p:nvPr/>
        </p:nvCxnSpPr>
        <p:spPr>
          <a:xfrm>
            <a:off x="5018314" y="3015343"/>
            <a:ext cx="729344" cy="15131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tps3855\AppData\Local\Microsoft\Windows\Temporary Internet Files\Content.IE5\TKPXNRK7\the_football_player_potato_by_thefoilcrosshero-d37vqq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1276" y="1583435"/>
            <a:ext cx="1502228" cy="1512243"/>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a:xfrm>
            <a:off x="457200" y="1219200"/>
            <a:ext cx="8229600" cy="4906963"/>
          </a:xfrm>
        </p:spPr>
        <p:txBody>
          <a:bodyPr/>
          <a:lstStyle/>
          <a:p>
            <a:pPr marL="342900" lvl="1" indent="-342900">
              <a:buFont typeface="Arial" panose="020B0604020202020204" pitchFamily="34" charset="0"/>
              <a:buChar char="•"/>
            </a:pPr>
            <a:r>
              <a:rPr lang="en-US" sz="2400" b="1" i="1" dirty="0"/>
              <a:t>Rule 4-21     Goal crease prohibitions</a:t>
            </a:r>
          </a:p>
          <a:p>
            <a:pPr marL="0" indent="0">
              <a:buNone/>
            </a:pPr>
            <a:endParaRPr lang="en-US" i="1" dirty="0" smtClean="0"/>
          </a:p>
          <a:p>
            <a:pPr marL="0" indent="0">
              <a:buNone/>
            </a:pPr>
            <a:r>
              <a:rPr lang="en-US" sz="2200" b="1" i="1" dirty="0" smtClean="0"/>
              <a:t>Ruling: </a:t>
            </a:r>
            <a:r>
              <a:rPr lang="en-US" sz="2200" b="1" i="1" dirty="0"/>
              <a:t>Goal counts </a:t>
            </a:r>
          </a:p>
          <a:p>
            <a:pPr marL="0" indent="0">
              <a:buNone/>
            </a:pPr>
            <a:r>
              <a:rPr lang="en-US" sz="2200" b="1" i="1" dirty="0"/>
              <a:t>If no contact prior to </a:t>
            </a:r>
          </a:p>
          <a:p>
            <a:pPr marL="0" indent="0">
              <a:buNone/>
            </a:pPr>
            <a:r>
              <a:rPr lang="en-US" sz="2200" b="1" i="1" dirty="0"/>
              <a:t>Ball entering</a:t>
            </a:r>
          </a:p>
        </p:txBody>
      </p:sp>
    </p:spTree>
    <p:extLst>
      <p:ext uri="{BB962C8B-B14F-4D97-AF65-F5344CB8AC3E}">
        <p14:creationId xmlns:p14="http://schemas.microsoft.com/office/powerpoint/2010/main" val="1592306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a:xfrm>
            <a:off x="457200" y="1687286"/>
            <a:ext cx="8229600" cy="4438877"/>
          </a:xfrm>
        </p:spPr>
        <p:txBody>
          <a:bodyPr>
            <a:normAutofit fontScale="92500" lnSpcReduction="10000"/>
          </a:bodyPr>
          <a:lstStyle/>
          <a:p>
            <a:pPr marL="0" indent="0">
              <a:buNone/>
            </a:pPr>
            <a:r>
              <a:rPr lang="en-US" sz="2400" b="1" i="1" dirty="0" smtClean="0"/>
              <a:t>High School vs College Modifications:</a:t>
            </a:r>
          </a:p>
          <a:p>
            <a:pPr marL="0" indent="0">
              <a:buNone/>
            </a:pPr>
            <a:endParaRPr lang="en-US" sz="2400" b="1" i="1" dirty="0"/>
          </a:p>
          <a:p>
            <a:r>
              <a:rPr lang="en-US" sz="2400" b="1" i="1" dirty="0" smtClean="0"/>
              <a:t>SHOT CLOCK</a:t>
            </a:r>
          </a:p>
          <a:p>
            <a:pPr lvl="1"/>
            <a:r>
              <a:rPr lang="en-US" sz="1800" b="1" i="1" dirty="0" smtClean="0"/>
              <a:t>For the 2019 season the prep schools will NOT be utilizing a continuous 80 second shot clock</a:t>
            </a:r>
          </a:p>
          <a:p>
            <a:pPr lvl="2"/>
            <a:r>
              <a:rPr lang="en-US" sz="1400" b="1" i="1" dirty="0" smtClean="0"/>
              <a:t>Stalling Mechanic will be the same as last year (NOT IN 2019 RULE BOOK)</a:t>
            </a:r>
          </a:p>
          <a:p>
            <a:pPr lvl="1"/>
            <a:endParaRPr lang="en-US" sz="1800" b="1" i="1" dirty="0" smtClean="0"/>
          </a:p>
          <a:p>
            <a:r>
              <a:rPr lang="en-US" sz="2200" b="1" i="1" dirty="0" smtClean="0"/>
              <a:t>Advancing the Ball </a:t>
            </a:r>
          </a:p>
          <a:p>
            <a:pPr lvl="1"/>
            <a:r>
              <a:rPr lang="en-US" sz="1800" b="1" i="1" dirty="0" smtClean="0"/>
              <a:t>30 seconds to clear the ball &amp; touch it into the box</a:t>
            </a:r>
          </a:p>
          <a:p>
            <a:pPr lvl="1"/>
            <a:endParaRPr lang="en-US" sz="1800" b="1" i="1" dirty="0"/>
          </a:p>
          <a:p>
            <a:r>
              <a:rPr lang="en-US" sz="2200" b="1" i="1" dirty="0" smtClean="0"/>
              <a:t>Over and Back</a:t>
            </a:r>
          </a:p>
          <a:p>
            <a:pPr lvl="1"/>
            <a:r>
              <a:rPr lang="en-US" sz="1800" b="1" i="1" dirty="0" smtClean="0"/>
              <a:t>Once the ball has been touched into the box,  a team may not go back over the midfield line</a:t>
            </a:r>
          </a:p>
          <a:p>
            <a:pPr lvl="1"/>
            <a:r>
              <a:rPr lang="en-US" sz="1800" b="1" i="1" dirty="0" smtClean="0"/>
              <a:t>Exceptions apply</a:t>
            </a:r>
            <a:endParaRPr lang="en-US" sz="1800" b="1" i="1" dirty="0"/>
          </a:p>
          <a:p>
            <a:pPr marL="0" lvl="1" indent="0">
              <a:buNone/>
            </a:pPr>
            <a:endParaRPr lang="en-US" sz="2400" b="1" dirty="0" smtClean="0"/>
          </a:p>
        </p:txBody>
      </p:sp>
    </p:spTree>
    <p:extLst>
      <p:ext uri="{BB962C8B-B14F-4D97-AF65-F5344CB8AC3E}">
        <p14:creationId xmlns:p14="http://schemas.microsoft.com/office/powerpoint/2010/main" val="2348022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791277" y="4343401"/>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982687" y="3233492"/>
            <a:ext cx="3320142" cy="318907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 name="Straight Arrow Connector 6"/>
          <p:cNvCxnSpPr/>
          <p:nvPr/>
        </p:nvCxnSpPr>
        <p:spPr>
          <a:xfrm flipH="1" flipV="1">
            <a:off x="5040086" y="3744686"/>
            <a:ext cx="1578428" cy="3374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tps3855\AppData\Local\Microsoft\Windows\Temporary Internet Files\Content.IE5\TKPXNRK7\the_football_player_potato_by_thefoilcrosshero-d37vqq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6486" y="3315788"/>
            <a:ext cx="1502228" cy="1512243"/>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p:txBody>
          <a:bodyPr/>
          <a:lstStyle/>
          <a:p>
            <a:pPr marL="342900" lvl="1" indent="-342900">
              <a:buFont typeface="Arial" panose="020B0604020202020204" pitchFamily="34" charset="0"/>
              <a:buChar char="•"/>
            </a:pPr>
            <a:r>
              <a:rPr lang="en-US" sz="2400" b="1" i="1" dirty="0"/>
              <a:t>Rule 4-21     Goal crease prohibitions</a:t>
            </a:r>
          </a:p>
          <a:p>
            <a:pPr marL="0" indent="0">
              <a:buNone/>
            </a:pPr>
            <a:endParaRPr lang="en-US" dirty="0" smtClean="0"/>
          </a:p>
          <a:p>
            <a:pPr marL="0" indent="0">
              <a:buNone/>
            </a:pPr>
            <a:r>
              <a:rPr lang="en-US" sz="2200" b="1" i="1" dirty="0" smtClean="0"/>
              <a:t>Ruling: Goal counts </a:t>
            </a:r>
          </a:p>
          <a:p>
            <a:pPr marL="0" indent="0">
              <a:buNone/>
            </a:pPr>
            <a:r>
              <a:rPr lang="en-US" sz="2200" b="1" i="1" dirty="0" smtClean="0"/>
              <a:t>If no contact prior to </a:t>
            </a:r>
          </a:p>
          <a:p>
            <a:pPr marL="0" indent="0">
              <a:buNone/>
            </a:pPr>
            <a:r>
              <a:rPr lang="en-US" sz="2200" b="1" i="1" dirty="0" smtClean="0"/>
              <a:t>Ball entering</a:t>
            </a:r>
            <a:endParaRPr lang="en-US" sz="2200" b="1" i="1" dirty="0"/>
          </a:p>
        </p:txBody>
      </p:sp>
    </p:spTree>
    <p:extLst>
      <p:ext uri="{BB962C8B-B14F-4D97-AF65-F5344CB8AC3E}">
        <p14:creationId xmlns:p14="http://schemas.microsoft.com/office/powerpoint/2010/main" val="2535694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791277" y="4343401"/>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982687" y="3233492"/>
            <a:ext cx="3320142" cy="318907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 name="Straight Arrow Connector 6"/>
          <p:cNvCxnSpPr/>
          <p:nvPr/>
        </p:nvCxnSpPr>
        <p:spPr>
          <a:xfrm flipH="1" flipV="1">
            <a:off x="5078186" y="4147458"/>
            <a:ext cx="1578428" cy="19594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tps3855\AppData\Local\Microsoft\Windows\Temporary Internet Files\Content.IE5\TKPXNRK7\the_football_player_potato_by_thefoilcrosshero-d37vqq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6614" y="4071909"/>
            <a:ext cx="1502228" cy="1512243"/>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p:txBody>
          <a:bodyPr/>
          <a:lstStyle/>
          <a:p>
            <a:pPr marL="342900" lvl="1" indent="-342900">
              <a:buFont typeface="Arial" panose="020B0604020202020204" pitchFamily="34" charset="0"/>
              <a:buChar char="•"/>
            </a:pPr>
            <a:r>
              <a:rPr lang="en-US" sz="2400" b="1" i="1" dirty="0"/>
              <a:t>Rule 4-21     Goal crease prohibitions</a:t>
            </a:r>
          </a:p>
          <a:p>
            <a:pPr marL="0" indent="0">
              <a:buNone/>
            </a:pPr>
            <a:endParaRPr lang="en-US" dirty="0" smtClean="0"/>
          </a:p>
          <a:p>
            <a:pPr marL="0" indent="0">
              <a:buNone/>
            </a:pPr>
            <a:r>
              <a:rPr lang="en-US" sz="2200" b="1" i="1" dirty="0"/>
              <a:t>Ruling</a:t>
            </a:r>
            <a:r>
              <a:rPr lang="en-US" sz="2200" b="1" i="1" dirty="0" smtClean="0"/>
              <a:t>: </a:t>
            </a:r>
            <a:r>
              <a:rPr lang="en-US" sz="2200" b="1" i="1" dirty="0"/>
              <a:t>No Goal </a:t>
            </a:r>
            <a:endParaRPr lang="en-US" sz="2200" b="1" i="1" dirty="0" smtClean="0"/>
          </a:p>
          <a:p>
            <a:pPr marL="0" indent="0">
              <a:buNone/>
            </a:pPr>
            <a:r>
              <a:rPr lang="en-US" sz="2200" b="1" i="1" dirty="0" smtClean="0"/>
              <a:t>Too tight to goal</a:t>
            </a:r>
            <a:endParaRPr lang="en-US" sz="2200" b="1" i="1" dirty="0"/>
          </a:p>
          <a:p>
            <a:pPr marL="0" indent="0">
              <a:buNone/>
            </a:pPr>
            <a:r>
              <a:rPr lang="en-US" sz="2200" b="1" i="1" dirty="0"/>
              <a:t>Penalty will be called</a:t>
            </a:r>
          </a:p>
          <a:p>
            <a:pPr marL="0" indent="0">
              <a:buNone/>
            </a:pPr>
            <a:endParaRPr lang="en-US" sz="2200" b="1" i="1" dirty="0"/>
          </a:p>
        </p:txBody>
      </p:sp>
    </p:spTree>
    <p:extLst>
      <p:ext uri="{BB962C8B-B14F-4D97-AF65-F5344CB8AC3E}">
        <p14:creationId xmlns:p14="http://schemas.microsoft.com/office/powerpoint/2010/main" val="21173329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791277" y="4343401"/>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982687" y="3233492"/>
            <a:ext cx="3320142" cy="318907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 name="Straight Arrow Connector 6"/>
          <p:cNvCxnSpPr/>
          <p:nvPr/>
        </p:nvCxnSpPr>
        <p:spPr>
          <a:xfrm flipH="1">
            <a:off x="5040086" y="3908808"/>
            <a:ext cx="1578428"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tps3855\AppData\Local\Microsoft\Windows\Temporary Internet Files\Content.IE5\TKPXNRK7\the_football_player_potato_by_thefoilcrosshero-d37vqq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3572" y="2988564"/>
            <a:ext cx="1502228" cy="1512243"/>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p:txBody>
          <a:bodyPr/>
          <a:lstStyle/>
          <a:p>
            <a:pPr marL="342900" lvl="1" indent="-342900">
              <a:buFont typeface="Arial" panose="020B0604020202020204" pitchFamily="34" charset="0"/>
              <a:buChar char="•"/>
            </a:pPr>
            <a:r>
              <a:rPr lang="en-US" sz="2400" b="1" i="1" dirty="0"/>
              <a:t>Rule 4-21     Goal crease prohibitions</a:t>
            </a:r>
          </a:p>
          <a:p>
            <a:pPr marL="0" indent="0">
              <a:buNone/>
            </a:pPr>
            <a:endParaRPr lang="en-US" dirty="0" smtClean="0"/>
          </a:p>
          <a:p>
            <a:pPr marL="0" indent="0">
              <a:buNone/>
            </a:pPr>
            <a:r>
              <a:rPr lang="en-US" sz="2200" b="1" i="1" dirty="0"/>
              <a:t>Ruling: No </a:t>
            </a:r>
            <a:r>
              <a:rPr lang="en-US" sz="2200" b="1" i="1" dirty="0" smtClean="0"/>
              <a:t>Goal</a:t>
            </a:r>
          </a:p>
          <a:p>
            <a:pPr marL="0" indent="0">
              <a:buNone/>
            </a:pPr>
            <a:r>
              <a:rPr lang="en-US" sz="2200" b="1" i="1" dirty="0" smtClean="0"/>
              <a:t>Player is not greater </a:t>
            </a:r>
          </a:p>
          <a:p>
            <a:pPr marL="0" indent="0">
              <a:buNone/>
            </a:pPr>
            <a:r>
              <a:rPr lang="en-US" sz="2200" b="1" i="1" dirty="0" smtClean="0"/>
              <a:t>Than parallel with </a:t>
            </a:r>
          </a:p>
          <a:p>
            <a:pPr marL="0" indent="0">
              <a:buNone/>
            </a:pPr>
            <a:r>
              <a:rPr lang="en-US" sz="2200" b="1" i="1" dirty="0" smtClean="0"/>
              <a:t>Goal mouth</a:t>
            </a:r>
            <a:endParaRPr lang="en-US" sz="2200" b="1" i="1" dirty="0"/>
          </a:p>
        </p:txBody>
      </p:sp>
    </p:spTree>
    <p:extLst>
      <p:ext uri="{BB962C8B-B14F-4D97-AF65-F5344CB8AC3E}">
        <p14:creationId xmlns:p14="http://schemas.microsoft.com/office/powerpoint/2010/main" val="28590195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862034" y="4517573"/>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982687" y="3233492"/>
            <a:ext cx="3320142" cy="318907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 name="Straight Arrow Connector 6"/>
          <p:cNvCxnSpPr/>
          <p:nvPr/>
        </p:nvCxnSpPr>
        <p:spPr>
          <a:xfrm flipV="1">
            <a:off x="5816605" y="4000502"/>
            <a:ext cx="0" cy="13770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tps3855\AppData\Local\Microsoft\Windows\Temporary Internet Files\Content.IE5\TKPXNRK7\the_football_player_potato_by_thefoilcrosshero-d37vqq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5452" y="5595264"/>
            <a:ext cx="1265189" cy="1273624"/>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p:txBody>
          <a:bodyPr/>
          <a:lstStyle/>
          <a:p>
            <a:pPr marL="342900" lvl="1" indent="-342900">
              <a:buFont typeface="Arial" panose="020B0604020202020204" pitchFamily="34" charset="0"/>
              <a:buChar char="•"/>
            </a:pPr>
            <a:r>
              <a:rPr lang="en-US" sz="2400" b="1" i="1" dirty="0"/>
              <a:t>Rule 4-21     Goal crease prohibitions</a:t>
            </a:r>
          </a:p>
          <a:p>
            <a:pPr marL="0" indent="0">
              <a:buNone/>
            </a:pPr>
            <a:endParaRPr lang="en-US" dirty="0" smtClean="0"/>
          </a:p>
          <a:p>
            <a:pPr marL="0" indent="0">
              <a:buNone/>
            </a:pPr>
            <a:r>
              <a:rPr lang="en-US" sz="2200" b="1" i="1" dirty="0"/>
              <a:t>Ruling</a:t>
            </a:r>
            <a:r>
              <a:rPr lang="en-US" sz="2200" b="1" i="1" dirty="0" smtClean="0"/>
              <a:t>: </a:t>
            </a:r>
            <a:r>
              <a:rPr lang="en-US" sz="2200" b="1" i="1" dirty="0"/>
              <a:t>Goal counts </a:t>
            </a:r>
          </a:p>
          <a:p>
            <a:pPr marL="0" indent="0">
              <a:buNone/>
            </a:pPr>
            <a:r>
              <a:rPr lang="en-US" sz="2200" b="1" i="1" dirty="0"/>
              <a:t>If no contact prior to </a:t>
            </a:r>
          </a:p>
          <a:p>
            <a:pPr marL="0" indent="0">
              <a:buNone/>
            </a:pPr>
            <a:r>
              <a:rPr lang="en-US" sz="2200" b="1" i="1" dirty="0"/>
              <a:t>Ball entering</a:t>
            </a:r>
          </a:p>
          <a:p>
            <a:pPr marL="0" indent="0">
              <a:buNone/>
            </a:pPr>
            <a:endParaRPr lang="en-US" sz="2200" b="1" i="1" dirty="0"/>
          </a:p>
        </p:txBody>
      </p:sp>
    </p:spTree>
    <p:extLst>
      <p:ext uri="{BB962C8B-B14F-4D97-AF65-F5344CB8AC3E}">
        <p14:creationId xmlns:p14="http://schemas.microsoft.com/office/powerpoint/2010/main" val="6876752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791277" y="4599215"/>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982687" y="3233492"/>
            <a:ext cx="3320142" cy="318907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 name="Straight Arrow Connector 6"/>
          <p:cNvCxnSpPr/>
          <p:nvPr/>
        </p:nvCxnSpPr>
        <p:spPr>
          <a:xfrm flipH="1" flipV="1">
            <a:off x="5494238" y="3913414"/>
            <a:ext cx="808592" cy="13226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tps3855\AppData\Local\Microsoft\Windows\Temporary Internet Files\Content.IE5\TKPXNRK7\the_football_player_potato_by_thefoilcrosshero-d37vqq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6116" y="5089078"/>
            <a:ext cx="1502228" cy="1512243"/>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p:txBody>
          <a:bodyPr/>
          <a:lstStyle/>
          <a:p>
            <a:pPr marL="342900" lvl="1" indent="-342900">
              <a:buFont typeface="Arial" panose="020B0604020202020204" pitchFamily="34" charset="0"/>
              <a:buChar char="•"/>
            </a:pPr>
            <a:r>
              <a:rPr lang="en-US" sz="2400" b="1" i="1" dirty="0"/>
              <a:t>Rule 4-21     Goal crease prohibitions</a:t>
            </a:r>
          </a:p>
          <a:p>
            <a:pPr marL="0" indent="0">
              <a:buNone/>
            </a:pPr>
            <a:endParaRPr lang="en-US" dirty="0" smtClean="0"/>
          </a:p>
          <a:p>
            <a:pPr marL="0" indent="0">
              <a:buNone/>
            </a:pPr>
            <a:r>
              <a:rPr lang="en-US" sz="2200" b="1" i="1" dirty="0" smtClean="0"/>
              <a:t>Ruling: </a:t>
            </a:r>
            <a:r>
              <a:rPr lang="en-US" sz="2200" b="1" i="1" dirty="0"/>
              <a:t>Goal counts </a:t>
            </a:r>
          </a:p>
          <a:p>
            <a:pPr marL="0" indent="0">
              <a:buNone/>
            </a:pPr>
            <a:r>
              <a:rPr lang="en-US" sz="2200" b="1" i="1" dirty="0"/>
              <a:t>If no contact prior to </a:t>
            </a:r>
          </a:p>
          <a:p>
            <a:pPr marL="0" indent="0">
              <a:buNone/>
            </a:pPr>
            <a:r>
              <a:rPr lang="en-US" sz="2200" b="1" i="1" dirty="0"/>
              <a:t>Ball </a:t>
            </a:r>
            <a:r>
              <a:rPr lang="en-US" sz="2200" b="1" i="1" dirty="0" smtClean="0"/>
              <a:t>entering – there </a:t>
            </a:r>
          </a:p>
          <a:p>
            <a:pPr marL="0" indent="0">
              <a:buNone/>
            </a:pPr>
            <a:r>
              <a:rPr lang="en-US" sz="2200" b="1" i="1" dirty="0" smtClean="0"/>
              <a:t>Is space between pipe </a:t>
            </a:r>
          </a:p>
          <a:p>
            <a:pPr marL="0" indent="0">
              <a:buNone/>
            </a:pPr>
            <a:endParaRPr lang="en-US" sz="2200" b="1" i="1" dirty="0"/>
          </a:p>
          <a:p>
            <a:pPr marL="0" indent="0">
              <a:buNone/>
            </a:pPr>
            <a:endParaRPr lang="en-US" sz="2200" b="1" i="1" dirty="0"/>
          </a:p>
        </p:txBody>
      </p:sp>
    </p:spTree>
    <p:extLst>
      <p:ext uri="{BB962C8B-B14F-4D97-AF65-F5344CB8AC3E}">
        <p14:creationId xmlns:p14="http://schemas.microsoft.com/office/powerpoint/2010/main" val="1216970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3791277" y="4664529"/>
            <a:ext cx="1702961" cy="1273630"/>
          </a:xfrm>
          <a:prstGeom prst="triangle">
            <a:avLst>
              <a:gd name="adj" fmla="val 48974"/>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nut 4"/>
          <p:cNvSpPr/>
          <p:nvPr/>
        </p:nvSpPr>
        <p:spPr>
          <a:xfrm>
            <a:off x="2982687" y="3233492"/>
            <a:ext cx="3320142" cy="3189079"/>
          </a:xfrm>
          <a:prstGeom prst="donut">
            <a:avLst>
              <a:gd name="adj" fmla="val 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7" name="Straight Arrow Connector 6"/>
          <p:cNvCxnSpPr/>
          <p:nvPr/>
        </p:nvCxnSpPr>
        <p:spPr>
          <a:xfrm flipH="1" flipV="1">
            <a:off x="5257800" y="4267416"/>
            <a:ext cx="1045029" cy="122987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tps3855\AppData\Local\Microsoft\Windows\Temporary Internet Files\Content.IE5\TKPXNRK7\the_football_player_potato_by_thefoilcrosshero-d37vqq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558" y="5345757"/>
            <a:ext cx="1502228" cy="1512243"/>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normAutofit/>
          </a:bodyPr>
          <a:lstStyle/>
          <a:p>
            <a:r>
              <a:rPr lang="en-US" sz="2800" dirty="0">
                <a:solidFill>
                  <a:srgbClr val="FF0000"/>
                </a:solidFill>
              </a:rPr>
              <a:t>2019 Rule and Mechanic Presentation</a:t>
            </a:r>
            <a:endParaRPr lang="en-US" sz="2800" dirty="0"/>
          </a:p>
        </p:txBody>
      </p:sp>
      <p:sp>
        <p:nvSpPr>
          <p:cNvPr id="10" name="Content Placeholder 9"/>
          <p:cNvSpPr>
            <a:spLocks noGrp="1"/>
          </p:cNvSpPr>
          <p:nvPr>
            <p:ph idx="1"/>
          </p:nvPr>
        </p:nvSpPr>
        <p:spPr/>
        <p:txBody>
          <a:bodyPr/>
          <a:lstStyle/>
          <a:p>
            <a:pPr marL="342900" lvl="1" indent="-342900">
              <a:buFont typeface="Arial" panose="020B0604020202020204" pitchFamily="34" charset="0"/>
              <a:buChar char="•"/>
            </a:pPr>
            <a:r>
              <a:rPr lang="en-US" sz="2400" b="1" i="1" dirty="0"/>
              <a:t>Rule 4-21     Goal crease prohibitions</a:t>
            </a:r>
          </a:p>
          <a:p>
            <a:pPr marL="0" indent="0">
              <a:buNone/>
            </a:pPr>
            <a:endParaRPr lang="en-US" dirty="0" smtClean="0"/>
          </a:p>
          <a:p>
            <a:pPr marL="0" indent="0">
              <a:buNone/>
            </a:pPr>
            <a:r>
              <a:rPr lang="en-US" sz="2200" b="1" i="1" dirty="0"/>
              <a:t>Ruling</a:t>
            </a:r>
            <a:r>
              <a:rPr lang="en-US" sz="2200" b="1" i="1" dirty="0" smtClean="0"/>
              <a:t>: </a:t>
            </a:r>
            <a:r>
              <a:rPr lang="en-US" sz="2200" b="1" i="1" dirty="0"/>
              <a:t>No Goal </a:t>
            </a:r>
            <a:endParaRPr lang="en-US" sz="2200" b="1" i="1" dirty="0" smtClean="0"/>
          </a:p>
          <a:p>
            <a:pPr marL="0" indent="0">
              <a:buNone/>
            </a:pPr>
            <a:r>
              <a:rPr lang="en-US" sz="2200" b="1" i="1" dirty="0" smtClean="0"/>
              <a:t>Too tight to goal</a:t>
            </a:r>
            <a:endParaRPr lang="en-US" sz="2200" b="1" i="1" dirty="0"/>
          </a:p>
          <a:p>
            <a:pPr marL="0" indent="0">
              <a:buNone/>
            </a:pPr>
            <a:r>
              <a:rPr lang="en-US" sz="2200" b="1" i="1" dirty="0"/>
              <a:t>Penalty will be called</a:t>
            </a:r>
          </a:p>
          <a:p>
            <a:pPr marL="0" indent="0">
              <a:buNone/>
            </a:pPr>
            <a:endParaRPr lang="en-US" sz="2200" b="1" i="1" dirty="0"/>
          </a:p>
        </p:txBody>
      </p:sp>
    </p:spTree>
    <p:extLst>
      <p:ext uri="{BB962C8B-B14F-4D97-AF65-F5344CB8AC3E}">
        <p14:creationId xmlns:p14="http://schemas.microsoft.com/office/powerpoint/2010/main" val="11959345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p:txBody>
          <a:bodyPr>
            <a:normAutofit/>
          </a:bodyPr>
          <a:lstStyle/>
          <a:p>
            <a:pPr marL="0" lvl="1" indent="0">
              <a:buNone/>
            </a:pPr>
            <a:r>
              <a:rPr lang="en-US" sz="2400" b="1" i="1" dirty="0" smtClean="0"/>
              <a:t>Rule 6-5-a 	Picks</a:t>
            </a:r>
            <a:endParaRPr lang="en-US" sz="2400" b="1" i="1" dirty="0"/>
          </a:p>
          <a:p>
            <a:pPr marL="0" lvl="1" indent="0">
              <a:buNone/>
            </a:pPr>
            <a:endParaRPr lang="en-US" b="1" dirty="0" smtClean="0"/>
          </a:p>
          <a:p>
            <a:pPr marL="0" lvl="1" indent="0">
              <a:buNone/>
            </a:pPr>
            <a:r>
              <a:rPr lang="en-US" sz="2200" b="1" i="1" dirty="0" smtClean="0"/>
              <a:t>In establishing and maintaining legal screening tactics, the screener shall:</a:t>
            </a:r>
          </a:p>
          <a:p>
            <a:pPr marL="0" lvl="1" indent="0">
              <a:buNone/>
            </a:pPr>
            <a:endParaRPr lang="en-US" b="1" i="1" dirty="0"/>
          </a:p>
          <a:p>
            <a:pPr marL="0" lvl="1" indent="0">
              <a:buNone/>
            </a:pPr>
            <a:r>
              <a:rPr lang="en-US" sz="2200" b="1" i="1" dirty="0" smtClean="0"/>
              <a:t>Stay within his vertical plane with a stance in which the inside of the screeners feet (heel) is no wider than shoulder width apart and ……….</a:t>
            </a:r>
          </a:p>
          <a:p>
            <a:pPr marL="0" lvl="1" indent="0">
              <a:buNone/>
            </a:pPr>
            <a:endParaRPr lang="en-US" sz="2200" b="1" i="1" dirty="0"/>
          </a:p>
          <a:p>
            <a:pPr marL="0" lvl="1" indent="0">
              <a:buNone/>
            </a:pPr>
            <a:r>
              <a:rPr lang="en-US" sz="2200" b="1" i="1" dirty="0" smtClean="0"/>
              <a:t>All other aspects of screening remains the same as previous years.</a:t>
            </a:r>
          </a:p>
        </p:txBody>
      </p:sp>
    </p:spTree>
    <p:extLst>
      <p:ext uri="{BB962C8B-B14F-4D97-AF65-F5344CB8AC3E}">
        <p14:creationId xmlns:p14="http://schemas.microsoft.com/office/powerpoint/2010/main" val="42339403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solidFill>
                  <a:srgbClr val="C00000"/>
                </a:solidFill>
              </a:rPr>
              <a:t>2019 </a:t>
            </a:r>
            <a:r>
              <a:rPr lang="en-US" sz="2800" dirty="0">
                <a:solidFill>
                  <a:srgbClr val="C00000"/>
                </a:solidFill>
              </a:rPr>
              <a:t>Rule and Mechanic Presentation</a:t>
            </a:r>
          </a:p>
        </p:txBody>
      </p:sp>
      <p:sp>
        <p:nvSpPr>
          <p:cNvPr id="5" name="Content Placeholder 4"/>
          <p:cNvSpPr>
            <a:spLocks noGrp="1"/>
          </p:cNvSpPr>
          <p:nvPr>
            <p:ph idx="1"/>
          </p:nvPr>
        </p:nvSpPr>
        <p:spPr/>
        <p:txBody>
          <a:bodyPr>
            <a:normAutofit/>
          </a:bodyPr>
          <a:lstStyle/>
          <a:p>
            <a:pPr marL="0" indent="0">
              <a:buNone/>
            </a:pPr>
            <a:r>
              <a:rPr lang="en-US" b="1" i="1" dirty="0" smtClean="0"/>
              <a:t>Mechanics – faceoff </a:t>
            </a:r>
          </a:p>
          <a:p>
            <a:pPr marL="0" indent="0">
              <a:buNone/>
            </a:pPr>
            <a:endParaRPr lang="en-US" sz="1500" b="1" dirty="0" smtClean="0"/>
          </a:p>
          <a:p>
            <a:pPr marL="0" lvl="0" indent="0">
              <a:buNone/>
            </a:pPr>
            <a:r>
              <a:rPr lang="en-US" sz="2400" b="1" i="1" dirty="0" smtClean="0"/>
              <a:t>The faceoff is still a critical part of the game.</a:t>
            </a:r>
          </a:p>
          <a:p>
            <a:pPr marL="0" lvl="0" indent="0">
              <a:buNone/>
            </a:pPr>
            <a:endParaRPr lang="en-US" sz="2400" b="1" i="1" dirty="0"/>
          </a:p>
          <a:p>
            <a:pPr marL="0" lvl="0" indent="0">
              <a:buNone/>
            </a:pPr>
            <a:r>
              <a:rPr lang="en-US" sz="2400" b="1" i="1" dirty="0" smtClean="0"/>
              <a:t>We as officials need to follow the approved mechanic when conducting all faceoffs</a:t>
            </a:r>
            <a:r>
              <a:rPr lang="en-US" sz="2400" b="1" i="1" dirty="0"/>
              <a:t> </a:t>
            </a:r>
            <a:r>
              <a:rPr lang="en-US" sz="2400" b="1" i="1" dirty="0" smtClean="0"/>
              <a:t>ensure they are conducted as quickly as possible, as fairly as possible and efficiently as possible.</a:t>
            </a:r>
          </a:p>
          <a:p>
            <a:pPr marL="0" lvl="0" indent="0">
              <a:buNone/>
            </a:pPr>
            <a:endParaRPr lang="en-US" sz="2400" b="1" i="1" dirty="0"/>
          </a:p>
          <a:p>
            <a:pPr marL="0" lvl="0" indent="0">
              <a:buNone/>
            </a:pPr>
            <a:r>
              <a:rPr lang="en-US" sz="2400" b="1" i="1" dirty="0" smtClean="0"/>
              <a:t>Not following the mechanic brings inconsistency to the process and confusion for the players involved. </a:t>
            </a:r>
            <a:endParaRPr lang="en-US" sz="2400" b="1" dirty="0"/>
          </a:p>
          <a:p>
            <a:pPr marL="457200" lvl="1" indent="0">
              <a:buNone/>
            </a:pPr>
            <a:endParaRPr lang="en-US" dirty="0"/>
          </a:p>
        </p:txBody>
      </p:sp>
    </p:spTree>
    <p:extLst>
      <p:ext uri="{BB962C8B-B14F-4D97-AF65-F5344CB8AC3E}">
        <p14:creationId xmlns:p14="http://schemas.microsoft.com/office/powerpoint/2010/main" val="9127809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8936"/>
            <a:ext cx="8229600" cy="873678"/>
          </a:xfrm>
        </p:spPr>
        <p:txBody>
          <a:bodyPr>
            <a:normAutofit/>
          </a:bodyPr>
          <a:lstStyle/>
          <a:p>
            <a:r>
              <a:rPr lang="en-US" sz="2800" dirty="0" smtClean="0">
                <a:solidFill>
                  <a:srgbClr val="C00000"/>
                </a:solidFill>
              </a:rPr>
              <a:t>2019 </a:t>
            </a:r>
            <a:r>
              <a:rPr lang="en-US" sz="2800" dirty="0">
                <a:solidFill>
                  <a:srgbClr val="C00000"/>
                </a:solidFill>
              </a:rPr>
              <a:t>Rule and Mechanic Presentation</a:t>
            </a:r>
            <a:endParaRPr lang="en-US" sz="2800" b="1" dirty="0">
              <a:solidFill>
                <a:srgbClr val="C00000"/>
              </a:solidFill>
            </a:endParaRPr>
          </a:p>
        </p:txBody>
      </p:sp>
      <p:sp>
        <p:nvSpPr>
          <p:cNvPr id="3" name="Content Placeholder 2"/>
          <p:cNvSpPr>
            <a:spLocks noGrp="1"/>
          </p:cNvSpPr>
          <p:nvPr>
            <p:ph idx="1"/>
          </p:nvPr>
        </p:nvSpPr>
        <p:spPr>
          <a:xfrm>
            <a:off x="457200" y="1600200"/>
            <a:ext cx="8229600" cy="4756149"/>
          </a:xfrm>
        </p:spPr>
        <p:txBody>
          <a:bodyPr>
            <a:normAutofit/>
          </a:bodyPr>
          <a:lstStyle/>
          <a:p>
            <a:r>
              <a:rPr lang="en-US" sz="2800" b="1" dirty="0" smtClean="0"/>
              <a:t>Faceoff – </a:t>
            </a:r>
            <a:r>
              <a:rPr lang="en-US" sz="2400" b="1" dirty="0" smtClean="0"/>
              <a:t>(</a:t>
            </a:r>
            <a:r>
              <a:rPr lang="en-US" sz="2000" b="1" dirty="0" smtClean="0"/>
              <a:t>Point of Emphasis</a:t>
            </a:r>
            <a:r>
              <a:rPr lang="en-US" sz="2400" b="1" dirty="0" smtClean="0"/>
              <a:t>)</a:t>
            </a:r>
          </a:p>
          <a:p>
            <a:pPr lvl="1"/>
            <a:r>
              <a:rPr lang="en-US" sz="2400" b="1" dirty="0" smtClean="0"/>
              <a:t>Rule 4 -3 b – 4</a:t>
            </a:r>
          </a:p>
          <a:p>
            <a:pPr lvl="2"/>
            <a:r>
              <a:rPr lang="en-US" b="1" dirty="0" smtClean="0"/>
              <a:t>Needs to be administered as written in rulebook</a:t>
            </a:r>
            <a:endParaRPr lang="en-US" sz="1200" b="1" dirty="0"/>
          </a:p>
          <a:p>
            <a:pPr marL="914400" lvl="2" indent="0">
              <a:buNone/>
            </a:pPr>
            <a:endParaRPr lang="en-US" b="1" dirty="0" smtClean="0"/>
          </a:p>
        </p:txBody>
      </p:sp>
      <p:sp>
        <p:nvSpPr>
          <p:cNvPr id="4" name="Slide Number Placeholder 3"/>
          <p:cNvSpPr>
            <a:spLocks noGrp="1"/>
          </p:cNvSpPr>
          <p:nvPr>
            <p:ph type="sldNum" sz="quarter" idx="12"/>
          </p:nvPr>
        </p:nvSpPr>
        <p:spPr>
          <a:xfrm>
            <a:off x="7010400" y="6356350"/>
            <a:ext cx="2133600" cy="365125"/>
          </a:xfrm>
          <a:prstGeom prst="rect">
            <a:avLst/>
          </a:prstGeom>
        </p:spPr>
        <p:txBody>
          <a:bodyPr/>
          <a:lstStyle/>
          <a:p>
            <a:pPr>
              <a:defRPr/>
            </a:pPr>
            <a:fld id="{740B1061-3A3F-B246-B09B-5FE581CEC201}" type="slidenum">
              <a:rPr lang="en-US" smtClean="0">
                <a:solidFill>
                  <a:srgbClr val="000000"/>
                </a:solidFill>
              </a:rPr>
              <a:pPr>
                <a:defRPr/>
              </a:pPr>
              <a:t>38</a:t>
            </a:fld>
            <a:endParaRPr lang="en-US" dirty="0">
              <a:solidFill>
                <a:srgbClr val="000000"/>
              </a:solidFill>
            </a:endParaRPr>
          </a:p>
        </p:txBody>
      </p:sp>
      <p:pic>
        <p:nvPicPr>
          <p:cNvPr id="3075" name="Picture 3" descr="C:\Users\tps3855\Documents\college\face of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915" y="3124200"/>
            <a:ext cx="7794171" cy="2993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282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C00000"/>
                </a:solidFill>
              </a:rPr>
              <a:t>2019 Rule and Mechanic Presentation</a:t>
            </a:r>
            <a:endParaRPr lang="en-US" sz="2800" dirty="0"/>
          </a:p>
        </p:txBody>
      </p:sp>
      <p:sp>
        <p:nvSpPr>
          <p:cNvPr id="3" name="Content Placeholder 2"/>
          <p:cNvSpPr>
            <a:spLocks noGrp="1"/>
          </p:cNvSpPr>
          <p:nvPr>
            <p:ph idx="1"/>
          </p:nvPr>
        </p:nvSpPr>
        <p:spPr/>
        <p:txBody>
          <a:bodyPr/>
          <a:lstStyle/>
          <a:p>
            <a:r>
              <a:rPr lang="en-US" dirty="0" smtClean="0"/>
              <a:t>NCAA vs NFHS – Other Major Differences</a:t>
            </a:r>
          </a:p>
          <a:p>
            <a:pPr lvl="1"/>
            <a:r>
              <a:rPr lang="en-US" sz="2000" dirty="0" smtClean="0"/>
              <a:t>Face off violations (no play on, count the violations)</a:t>
            </a:r>
          </a:p>
          <a:p>
            <a:pPr lvl="1"/>
            <a:r>
              <a:rPr lang="en-US" sz="2000" dirty="0" smtClean="0"/>
              <a:t>Goalie Out of Crease (no 5 seconds)</a:t>
            </a:r>
          </a:p>
          <a:p>
            <a:pPr lvl="1"/>
            <a:r>
              <a:rPr lang="en-US" sz="2000" dirty="0"/>
              <a:t>Defender is w/in 5 yards on </a:t>
            </a:r>
            <a:r>
              <a:rPr lang="en-US" sz="2000" dirty="0" smtClean="0"/>
              <a:t>restart (start immediately – can be flag)</a:t>
            </a:r>
          </a:p>
          <a:p>
            <a:pPr lvl="1"/>
            <a:r>
              <a:rPr lang="en-US" sz="2000" dirty="0"/>
              <a:t>Last 2:00 of 4th quarter	</a:t>
            </a:r>
          </a:p>
          <a:p>
            <a:pPr lvl="1"/>
            <a:r>
              <a:rPr lang="en-US" sz="2000" dirty="0"/>
              <a:t>Second NR USC foul (same person)	</a:t>
            </a:r>
          </a:p>
          <a:p>
            <a:pPr lvl="1"/>
            <a:r>
              <a:rPr lang="en-US" sz="2000" dirty="0"/>
              <a:t>Checks to the head and </a:t>
            </a:r>
            <a:r>
              <a:rPr lang="en-US" sz="2000" dirty="0" smtClean="0"/>
              <a:t>neck (can be 1 min penalty)</a:t>
            </a:r>
            <a:r>
              <a:rPr lang="en-US" sz="2000" dirty="0"/>
              <a:t>	</a:t>
            </a:r>
            <a:endParaRPr lang="en-US" sz="2000" dirty="0" smtClean="0"/>
          </a:p>
          <a:p>
            <a:pPr lvl="1"/>
            <a:r>
              <a:rPr lang="en-US" sz="2000" dirty="0"/>
              <a:t>Tape on </a:t>
            </a:r>
            <a:r>
              <a:rPr lang="en-US" sz="2000" dirty="0" smtClean="0"/>
              <a:t>head (no one but goalie)</a:t>
            </a:r>
          </a:p>
          <a:p>
            <a:pPr lvl="1"/>
            <a:r>
              <a:rPr lang="en-US" sz="2000" dirty="0" smtClean="0"/>
              <a:t>End of Flag Down</a:t>
            </a:r>
          </a:p>
          <a:p>
            <a:pPr lvl="1"/>
            <a:r>
              <a:rPr lang="en-US" sz="2000" dirty="0" smtClean="0"/>
              <a:t>Timeouts</a:t>
            </a:r>
            <a:r>
              <a:rPr lang="en-US" sz="2000" dirty="0"/>
              <a:t>	</a:t>
            </a:r>
          </a:p>
          <a:p>
            <a:pPr lvl="1"/>
            <a:endParaRPr lang="en-US" sz="2000" dirty="0"/>
          </a:p>
          <a:p>
            <a:pPr lvl="1"/>
            <a:endParaRPr lang="en-US" sz="2000" dirty="0" smtClean="0"/>
          </a:p>
          <a:p>
            <a:pPr lvl="1"/>
            <a:endParaRPr lang="en-US" dirty="0"/>
          </a:p>
        </p:txBody>
      </p:sp>
    </p:spTree>
    <p:extLst>
      <p:ext uri="{BB962C8B-B14F-4D97-AF65-F5344CB8AC3E}">
        <p14:creationId xmlns:p14="http://schemas.microsoft.com/office/powerpoint/2010/main" val="230414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C00000"/>
                </a:solidFill>
              </a:rPr>
              <a:t>2019 Rule and Mechanic Presentation</a:t>
            </a:r>
            <a:endParaRPr lang="en-US" sz="2800"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US" sz="2800" b="1" dirty="0" smtClean="0"/>
              <a:t>Advancing the ball</a:t>
            </a:r>
          </a:p>
          <a:p>
            <a:pPr marL="0" indent="0">
              <a:buNone/>
            </a:pPr>
            <a:endParaRPr lang="en-US" sz="2000" b="1" dirty="0" smtClean="0"/>
          </a:p>
          <a:p>
            <a:pPr lvl="1"/>
            <a:r>
              <a:rPr lang="en-US" sz="2400" dirty="0" smtClean="0"/>
              <a:t>A team that is clearing the ball is allotted 30 seconds from possession to clear the ball and touch it into the offensive box</a:t>
            </a:r>
          </a:p>
          <a:p>
            <a:pPr lvl="2"/>
            <a:r>
              <a:rPr lang="en-US" dirty="0" smtClean="0"/>
              <a:t>Over and Back – Once the team has satisfied the clearing rule, they are not permitted to go back over the midfield line.</a:t>
            </a:r>
          </a:p>
          <a:p>
            <a:pPr lvl="1"/>
            <a:endParaRPr lang="en-US" sz="2400" dirty="0" smtClean="0"/>
          </a:p>
          <a:p>
            <a:pPr lvl="1"/>
            <a:r>
              <a:rPr lang="en-US" sz="2400" dirty="0" smtClean="0"/>
              <a:t>3 Man Mechanic:  Upon possession, give reset signal. Single will start 20 second timer. When timer goes off, single will start visible 10 second count.</a:t>
            </a:r>
          </a:p>
          <a:p>
            <a:pPr lvl="1"/>
            <a:endParaRPr lang="en-US" sz="2400" dirty="0" smtClean="0"/>
          </a:p>
          <a:p>
            <a:pPr lvl="1"/>
            <a:r>
              <a:rPr lang="en-US" sz="2400" dirty="0" smtClean="0"/>
              <a:t>2 Man Mechanic:  Same as above but done by trial. </a:t>
            </a:r>
          </a:p>
          <a:p>
            <a:pPr lvl="1"/>
            <a:endParaRPr lang="en-US" sz="2400" dirty="0" smtClean="0"/>
          </a:p>
          <a:p>
            <a:pPr lvl="1"/>
            <a:r>
              <a:rPr lang="en-US" sz="2400" dirty="0" smtClean="0"/>
              <a:t>A clearing </a:t>
            </a:r>
            <a:r>
              <a:rPr lang="en-US" sz="2400" dirty="0" smtClean="0"/>
              <a:t>team that enters the alley and calls a live ball timeout prior to entering the attack area has satisfied the 30 second clearing count.</a:t>
            </a:r>
          </a:p>
          <a:p>
            <a:pPr lvl="2"/>
            <a:r>
              <a:rPr lang="en-US" dirty="0" smtClean="0"/>
              <a:t>Over and back rule would be enforced when play is restarted.</a:t>
            </a:r>
          </a:p>
          <a:p>
            <a:pPr marL="1371600" lvl="3" indent="0">
              <a:buNone/>
            </a:pPr>
            <a:endParaRPr lang="en-US" sz="1600" dirty="0" smtClean="0"/>
          </a:p>
          <a:p>
            <a:pPr lvl="1"/>
            <a:endParaRPr lang="en-US" sz="2000" dirty="0"/>
          </a:p>
          <a:p>
            <a:pPr marL="457200" lvl="1" indent="0">
              <a:buNone/>
            </a:pPr>
            <a:endParaRPr lang="en-US" dirty="0"/>
          </a:p>
        </p:txBody>
      </p:sp>
    </p:spTree>
    <p:extLst>
      <p:ext uri="{BB962C8B-B14F-4D97-AF65-F5344CB8AC3E}">
        <p14:creationId xmlns:p14="http://schemas.microsoft.com/office/powerpoint/2010/main" val="35080326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2019 </a:t>
            </a:r>
            <a:r>
              <a:rPr lang="en-US" sz="3200" dirty="0">
                <a:solidFill>
                  <a:srgbClr val="C00000"/>
                </a:solidFill>
              </a:rPr>
              <a:t>Rule and Mechanic Presentation</a:t>
            </a:r>
            <a:endParaRPr lang="en-US" sz="3200" dirty="0"/>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1619275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C00000"/>
                </a:solidFill>
              </a:rPr>
              <a:t>2019 Rule and Mechanic Presentation</a:t>
            </a:r>
            <a:endParaRPr lang="en-US" sz="2800" dirty="0">
              <a:solidFill>
                <a:srgbClr val="C00000"/>
              </a:solidFill>
            </a:endParaRPr>
          </a:p>
        </p:txBody>
      </p:sp>
      <p:sp>
        <p:nvSpPr>
          <p:cNvPr id="3" name="Content Placeholder 2"/>
          <p:cNvSpPr>
            <a:spLocks noGrp="1"/>
          </p:cNvSpPr>
          <p:nvPr>
            <p:ph idx="1"/>
          </p:nvPr>
        </p:nvSpPr>
        <p:spPr/>
        <p:txBody>
          <a:bodyPr>
            <a:normAutofit/>
          </a:bodyPr>
          <a:lstStyle/>
          <a:p>
            <a:r>
              <a:rPr lang="en-US" sz="2800" b="1" dirty="0" smtClean="0"/>
              <a:t>Over and Back </a:t>
            </a:r>
            <a:r>
              <a:rPr lang="en-US" sz="2000" b="1" dirty="0" smtClean="0"/>
              <a:t>(</a:t>
            </a:r>
            <a:r>
              <a:rPr lang="en-US" sz="2000" b="1" dirty="0" smtClean="0"/>
              <a:t>exceptions)</a:t>
            </a:r>
          </a:p>
          <a:p>
            <a:endParaRPr lang="en-US" sz="2000" b="1" dirty="0"/>
          </a:p>
          <a:p>
            <a:pPr lvl="1"/>
            <a:r>
              <a:rPr lang="en-US" sz="2000" dirty="0" smtClean="0"/>
              <a:t>A loose ball that leaves the offensive half of the field and was last touched by the defensive team.</a:t>
            </a:r>
          </a:p>
          <a:p>
            <a:pPr lvl="1"/>
            <a:endParaRPr lang="en-US" sz="2000" dirty="0"/>
          </a:p>
          <a:p>
            <a:pPr lvl="1"/>
            <a:r>
              <a:rPr lang="en-US" sz="2000" dirty="0" smtClean="0"/>
              <a:t>A loose ball that leaves the offensive half of the field and the defense is called for a loose ball violation (or play-on) or caused the ball to go out of bounds in defensive end.</a:t>
            </a:r>
          </a:p>
          <a:p>
            <a:pPr lvl="1"/>
            <a:endParaRPr lang="en-US" sz="2000" dirty="0"/>
          </a:p>
          <a:p>
            <a:pPr lvl="1"/>
            <a:r>
              <a:rPr lang="en-US" sz="2000" dirty="0" smtClean="0"/>
              <a:t>The defensive team causes the ball to go out of bounds in the defensive end.</a:t>
            </a:r>
            <a:endParaRPr lang="en-US" sz="1600" dirty="0"/>
          </a:p>
          <a:p>
            <a:pPr lvl="1"/>
            <a:endParaRPr lang="en-US" dirty="0"/>
          </a:p>
        </p:txBody>
      </p:sp>
    </p:spTree>
    <p:extLst>
      <p:ext uri="{BB962C8B-B14F-4D97-AF65-F5344CB8AC3E}">
        <p14:creationId xmlns:p14="http://schemas.microsoft.com/office/powerpoint/2010/main" val="3312843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C00000"/>
                </a:solidFill>
              </a:rPr>
              <a:t>2019 Rule and Mechanic Presentation</a:t>
            </a:r>
            <a:endParaRPr lang="en-US" sz="2800"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sz="2800" b="1" dirty="0" smtClean="0"/>
              <a:t>Over and Back </a:t>
            </a:r>
            <a:r>
              <a:rPr lang="en-US" sz="2200" b="1" dirty="0" smtClean="0"/>
              <a:t>(</a:t>
            </a:r>
            <a:r>
              <a:rPr lang="en-US" sz="2200" b="1" dirty="0" smtClean="0"/>
              <a:t>exceptions)</a:t>
            </a:r>
          </a:p>
          <a:p>
            <a:pPr marL="0" indent="0">
              <a:buNone/>
            </a:pPr>
            <a:endParaRPr lang="en-US" sz="1800" b="1" dirty="0"/>
          </a:p>
          <a:p>
            <a:pPr lvl="1"/>
            <a:r>
              <a:rPr lang="en-US" sz="2200" b="1" dirty="0" smtClean="0"/>
              <a:t>NOTE </a:t>
            </a:r>
            <a:r>
              <a:rPr lang="en-US" sz="2200" b="1" dirty="0"/>
              <a:t>– </a:t>
            </a:r>
            <a:r>
              <a:rPr lang="en-US" sz="2200" dirty="0"/>
              <a:t>A shot that hits the </a:t>
            </a:r>
            <a:r>
              <a:rPr lang="en-US" sz="2200" dirty="0" smtClean="0"/>
              <a:t>pipe, or goalie and returns </a:t>
            </a:r>
            <a:r>
              <a:rPr lang="en-US" sz="2200" dirty="0"/>
              <a:t>to the defensive end of the field will be treated the same as a defensive deflection.</a:t>
            </a:r>
          </a:p>
          <a:p>
            <a:pPr lvl="2"/>
            <a:r>
              <a:rPr lang="en-US" sz="2200" dirty="0"/>
              <a:t>NO VIOLATION has occurred. </a:t>
            </a:r>
            <a:endParaRPr lang="en-US" sz="2200" dirty="0" smtClean="0"/>
          </a:p>
          <a:p>
            <a:pPr marL="914400" lvl="2" indent="0">
              <a:buNone/>
            </a:pPr>
            <a:r>
              <a:rPr lang="en-US" sz="2200" dirty="0">
                <a:solidFill>
                  <a:srgbClr val="FF0000"/>
                </a:solidFill>
              </a:rPr>
              <a:t>In all these situations a new 30 second clearing count will be initiated for the team that gains possession of the ball</a:t>
            </a:r>
          </a:p>
          <a:p>
            <a:pPr marL="914400" lvl="2" indent="0">
              <a:buNone/>
            </a:pPr>
            <a:endParaRPr lang="en-US" sz="2200" dirty="0" smtClean="0"/>
          </a:p>
          <a:p>
            <a:pPr marL="914400" lvl="2" indent="0">
              <a:buNone/>
            </a:pPr>
            <a:r>
              <a:rPr lang="en-US" sz="2200" dirty="0" smtClean="0"/>
              <a:t>After shot that hits the goalie or goal post and is rolling to midfield and the attacking team attempts to pick up the ball and deflects it over midfield. This is over and back since they did possess and were last to touch. </a:t>
            </a:r>
          </a:p>
          <a:p>
            <a:pPr lvl="1"/>
            <a:endParaRPr lang="en-US" sz="2200" dirty="0"/>
          </a:p>
          <a:p>
            <a:pPr marL="457200" lvl="1" indent="0">
              <a:buNone/>
            </a:pPr>
            <a:endParaRPr lang="en-US" sz="2000" dirty="0" smtClean="0"/>
          </a:p>
        </p:txBody>
      </p:sp>
    </p:spTree>
    <p:extLst>
      <p:ext uri="{BB962C8B-B14F-4D97-AF65-F5344CB8AC3E}">
        <p14:creationId xmlns:p14="http://schemas.microsoft.com/office/powerpoint/2010/main" val="2800744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C00000"/>
                </a:solidFill>
              </a:rPr>
              <a:t>2019 Rule and Mechanic Presentation</a:t>
            </a:r>
            <a:endParaRPr lang="en-US" sz="2800"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sz="2200" b="1" dirty="0" smtClean="0"/>
              <a:t>Shot Clock </a:t>
            </a:r>
            <a:r>
              <a:rPr lang="en-US" sz="2200" b="1" dirty="0" smtClean="0"/>
              <a:t> (Old Rule 6-11)</a:t>
            </a:r>
            <a:endParaRPr lang="en-US" sz="2200" b="1" dirty="0" smtClean="0"/>
          </a:p>
          <a:p>
            <a:pPr lvl="1">
              <a:buFont typeface="Arial" panose="020B0604020202020204" pitchFamily="34" charset="0"/>
              <a:buChar char="•"/>
            </a:pPr>
            <a:r>
              <a:rPr lang="en-US" sz="2400" dirty="0" smtClean="0"/>
              <a:t>All schools must have a visible shot </a:t>
            </a:r>
          </a:p>
          <a:p>
            <a:pPr lvl="2"/>
            <a:r>
              <a:rPr lang="en-US" sz="2200" dirty="0" smtClean="0"/>
              <a:t>Operated by person outside of officiating crew</a:t>
            </a:r>
          </a:p>
          <a:p>
            <a:pPr lvl="3"/>
            <a:r>
              <a:rPr lang="en-US" sz="2200" b="1" dirty="0" smtClean="0"/>
              <a:t>Crucial to have </a:t>
            </a:r>
            <a:r>
              <a:rPr lang="en-US" sz="2200" b="1" dirty="0"/>
              <a:t>a</a:t>
            </a:r>
            <a:r>
              <a:rPr lang="en-US" sz="2200" b="1" dirty="0" smtClean="0"/>
              <a:t> pregame conversation with clock operator. </a:t>
            </a:r>
          </a:p>
          <a:p>
            <a:pPr lvl="3"/>
            <a:r>
              <a:rPr lang="en-US" sz="2200" dirty="0" smtClean="0"/>
              <a:t>Duties - </a:t>
            </a:r>
            <a:r>
              <a:rPr lang="en-US" sz="2200" dirty="0"/>
              <a:t>Refer s</a:t>
            </a:r>
            <a:r>
              <a:rPr lang="en-US" sz="2200" dirty="0" smtClean="0"/>
              <a:t>hot </a:t>
            </a:r>
            <a:r>
              <a:rPr lang="en-US" sz="2200" dirty="0"/>
              <a:t>clock operator </a:t>
            </a:r>
            <a:r>
              <a:rPr lang="en-US" sz="2200" dirty="0" smtClean="0"/>
              <a:t>to </a:t>
            </a:r>
            <a:r>
              <a:rPr lang="en-US" sz="2200" dirty="0" smtClean="0"/>
              <a:t>Old Rule </a:t>
            </a:r>
            <a:r>
              <a:rPr lang="en-US" sz="2200" dirty="0" smtClean="0"/>
              <a:t>2-12, </a:t>
            </a:r>
            <a:r>
              <a:rPr lang="en-US" sz="2200" dirty="0" smtClean="0"/>
              <a:t>p. 23</a:t>
            </a:r>
            <a:endParaRPr lang="en-US" sz="2200" dirty="0" smtClean="0"/>
          </a:p>
          <a:p>
            <a:pPr lvl="3"/>
            <a:r>
              <a:rPr lang="en-US" sz="2200" dirty="0" smtClean="0"/>
              <a:t>Start/reset clock on game official’s verbal and visual signal.</a:t>
            </a:r>
          </a:p>
          <a:p>
            <a:pPr lvl="3"/>
            <a:r>
              <a:rPr lang="en-US" sz="2200" dirty="0" smtClean="0"/>
              <a:t>Stop, start and restart shot clock in sync with game clock. </a:t>
            </a:r>
          </a:p>
          <a:p>
            <a:pPr lvl="3"/>
            <a:r>
              <a:rPr lang="en-US" sz="2200" dirty="0" smtClean="0"/>
              <a:t>Blow horn if shot clock expires without a reset.</a:t>
            </a:r>
          </a:p>
          <a:p>
            <a:pPr marL="1828800" lvl="4" indent="0">
              <a:buNone/>
            </a:pPr>
            <a:endParaRPr lang="en-US" sz="2200" dirty="0" smtClean="0"/>
          </a:p>
          <a:p>
            <a:pPr marL="1828800" lvl="4" indent="0">
              <a:buNone/>
            </a:pPr>
            <a:endParaRPr lang="en-US" sz="2200" dirty="0" smtClean="0"/>
          </a:p>
          <a:p>
            <a:pPr lvl="1"/>
            <a:endParaRPr lang="en-US" dirty="0"/>
          </a:p>
        </p:txBody>
      </p:sp>
    </p:spTree>
    <p:extLst>
      <p:ext uri="{BB962C8B-B14F-4D97-AF65-F5344CB8AC3E}">
        <p14:creationId xmlns:p14="http://schemas.microsoft.com/office/powerpoint/2010/main" val="2025889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C00000"/>
                </a:solidFill>
              </a:rPr>
              <a:t>2019 Rule and Mechanic Presentation</a:t>
            </a:r>
            <a:endParaRPr lang="en-US" sz="2800"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t>Stall Warning </a:t>
            </a:r>
            <a:r>
              <a:rPr lang="en-US" sz="2200" b="1" dirty="0" smtClean="0"/>
              <a:t>(Shot Clock) </a:t>
            </a:r>
            <a:r>
              <a:rPr lang="en-US" sz="1800" b="1" dirty="0" smtClean="0"/>
              <a:t> </a:t>
            </a:r>
          </a:p>
          <a:p>
            <a:pPr lvl="1"/>
            <a:r>
              <a:rPr lang="en-US" dirty="0" smtClean="0"/>
              <a:t>In </a:t>
            </a:r>
            <a:r>
              <a:rPr lang="en-US" dirty="0" smtClean="0"/>
              <a:t>cases where the shot clock does not start within five (5) of the officials signaling the clock to begin or reset, game officials are instructed to stop play and reset the clock to 25 seconds. Note: in the event of an imminent scoring opportunity, officials shall allow the scoring opportunity to continue and stop play to reset the shot clock when complete. </a:t>
            </a:r>
          </a:p>
          <a:p>
            <a:pPr lvl="1"/>
            <a:endParaRPr lang="en-US" dirty="0" smtClean="0"/>
          </a:p>
          <a:p>
            <a:pPr lvl="1"/>
            <a:r>
              <a:rPr lang="en-US" dirty="0" smtClean="0"/>
              <a:t>Officials </a:t>
            </a:r>
            <a:r>
              <a:rPr lang="en-US" dirty="0" smtClean="0"/>
              <a:t>shall continually verbalize and signal during the 5 second delay in an attempt to get clock reset.</a:t>
            </a:r>
          </a:p>
          <a:p>
            <a:pPr marL="914400" lvl="2" indent="0">
              <a:buNone/>
            </a:pPr>
            <a:endParaRPr lang="en-US" sz="2000" dirty="0" smtClean="0"/>
          </a:p>
          <a:p>
            <a:pPr marL="914400" lvl="2" indent="0">
              <a:buNone/>
            </a:pPr>
            <a:r>
              <a:rPr lang="en-US" sz="2000" dirty="0" smtClean="0">
                <a:solidFill>
                  <a:srgbClr val="FF0000"/>
                </a:solidFill>
              </a:rPr>
              <a:t>Approved ruling – In ALL cases when play has to be stopped due to delay in starting, the shot clock is reset to 25 seconds</a:t>
            </a:r>
          </a:p>
          <a:p>
            <a:pPr marL="1828800" lvl="4" indent="0">
              <a:buNone/>
            </a:pPr>
            <a:endParaRPr lang="en-US" sz="1300" dirty="0" smtClean="0"/>
          </a:p>
          <a:p>
            <a:pPr lvl="2"/>
            <a:endParaRPr lang="en-US" sz="1500" dirty="0" smtClean="0"/>
          </a:p>
          <a:p>
            <a:pPr lvl="3"/>
            <a:endParaRPr lang="en-US" sz="1500" dirty="0" smtClean="0"/>
          </a:p>
          <a:p>
            <a:pPr lvl="2"/>
            <a:endParaRPr lang="en-US" sz="1500" dirty="0" smtClean="0"/>
          </a:p>
          <a:p>
            <a:pPr lvl="1"/>
            <a:endParaRPr lang="en-US" dirty="0"/>
          </a:p>
        </p:txBody>
      </p:sp>
    </p:spTree>
    <p:extLst>
      <p:ext uri="{BB962C8B-B14F-4D97-AF65-F5344CB8AC3E}">
        <p14:creationId xmlns:p14="http://schemas.microsoft.com/office/powerpoint/2010/main" val="2549341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C00000"/>
                </a:solidFill>
              </a:rPr>
              <a:t>2019 Rule and Mechanic Presentation</a:t>
            </a:r>
            <a:endParaRPr lang="en-US" sz="2800" dirty="0">
              <a:solidFill>
                <a:srgbClr val="C00000"/>
              </a:solidFill>
            </a:endParaRPr>
          </a:p>
        </p:txBody>
      </p:sp>
      <p:sp>
        <p:nvSpPr>
          <p:cNvPr id="3" name="Content Placeholder 2"/>
          <p:cNvSpPr>
            <a:spLocks noGrp="1"/>
          </p:cNvSpPr>
          <p:nvPr>
            <p:ph idx="1"/>
          </p:nvPr>
        </p:nvSpPr>
        <p:spPr>
          <a:xfrm>
            <a:off x="457200" y="1417638"/>
            <a:ext cx="7620000" cy="4983162"/>
          </a:xfrm>
        </p:spPr>
        <p:txBody>
          <a:bodyPr>
            <a:normAutofit/>
          </a:bodyPr>
          <a:lstStyle/>
          <a:p>
            <a:r>
              <a:rPr lang="en-US" sz="2800" b="1" dirty="0"/>
              <a:t>Stall Warning </a:t>
            </a:r>
            <a:r>
              <a:rPr lang="en-US" sz="2000" b="1" dirty="0"/>
              <a:t>(Shot Clock) </a:t>
            </a:r>
            <a:r>
              <a:rPr lang="en-US" sz="2000" b="1" dirty="0" smtClean="0"/>
              <a:t>Old Rule </a:t>
            </a:r>
            <a:r>
              <a:rPr lang="en-US" sz="2000" b="1" dirty="0"/>
              <a:t>6-11 </a:t>
            </a:r>
          </a:p>
          <a:p>
            <a:pPr lvl="1"/>
            <a:r>
              <a:rPr lang="en-US" sz="2000" b="1" dirty="0" smtClean="0"/>
              <a:t>Triggers</a:t>
            </a:r>
            <a:r>
              <a:rPr lang="en-US" sz="2000" dirty="0" smtClean="0"/>
              <a:t> – not all inclusive just some tips</a:t>
            </a:r>
          </a:p>
          <a:p>
            <a:pPr lvl="2"/>
            <a:r>
              <a:rPr lang="en-US" sz="2000" dirty="0" smtClean="0"/>
              <a:t>Items to consider that </a:t>
            </a:r>
            <a:r>
              <a:rPr lang="en-US" sz="2000" b="1" dirty="0" smtClean="0"/>
              <a:t>may trigger </a:t>
            </a:r>
            <a:r>
              <a:rPr lang="en-US" sz="2000" dirty="0" smtClean="0"/>
              <a:t>a shot clock situation</a:t>
            </a:r>
          </a:p>
          <a:p>
            <a:pPr lvl="3"/>
            <a:r>
              <a:rPr lang="en-US" dirty="0" smtClean="0">
                <a:solidFill>
                  <a:srgbClr val="FF0000"/>
                </a:solidFill>
              </a:rPr>
              <a:t>New – shots that are considered possession shots</a:t>
            </a:r>
          </a:p>
          <a:p>
            <a:pPr lvl="3"/>
            <a:r>
              <a:rPr lang="en-US" dirty="0"/>
              <a:t>C</a:t>
            </a:r>
            <a:r>
              <a:rPr lang="en-US" dirty="0" smtClean="0"/>
              <a:t>hange </a:t>
            </a:r>
            <a:r>
              <a:rPr lang="en-US" dirty="0"/>
              <a:t>in offense that no longer attacks the goal</a:t>
            </a:r>
          </a:p>
          <a:p>
            <a:pPr lvl="3"/>
            <a:r>
              <a:rPr lang="en-US" dirty="0" smtClean="0"/>
              <a:t>Offensive player standing </a:t>
            </a:r>
            <a:r>
              <a:rPr lang="en-US" dirty="0"/>
              <a:t>in the </a:t>
            </a:r>
            <a:r>
              <a:rPr lang="en-US" dirty="0" smtClean="0"/>
              <a:t>attack area with </a:t>
            </a:r>
            <a:r>
              <a:rPr lang="en-US" dirty="0"/>
              <a:t>the defense </a:t>
            </a:r>
            <a:r>
              <a:rPr lang="en-US" dirty="0" smtClean="0"/>
              <a:t>playing the ball</a:t>
            </a:r>
            <a:endParaRPr lang="en-US" dirty="0"/>
          </a:p>
          <a:p>
            <a:pPr lvl="3"/>
            <a:r>
              <a:rPr lang="en-US" dirty="0"/>
              <a:t>Offense not setting picks to create a scoring opportunity </a:t>
            </a:r>
          </a:p>
          <a:p>
            <a:pPr lvl="3"/>
            <a:r>
              <a:rPr lang="en-US" dirty="0"/>
              <a:t>Offense not trying break down their man 1 on </a:t>
            </a:r>
            <a:r>
              <a:rPr lang="en-US" dirty="0" smtClean="0"/>
              <a:t>1</a:t>
            </a:r>
          </a:p>
          <a:p>
            <a:pPr lvl="3"/>
            <a:r>
              <a:rPr lang="en-US" dirty="0" smtClean="0"/>
              <a:t>Offensive player beating his man and turns back instead of going to goal</a:t>
            </a:r>
          </a:p>
          <a:p>
            <a:pPr lvl="3"/>
            <a:r>
              <a:rPr lang="en-US" dirty="0" smtClean="0"/>
              <a:t>Offensive player in an obvious shooting position that chooses not to shoot or continually shoots high or wide</a:t>
            </a:r>
          </a:p>
          <a:p>
            <a:pPr lvl="3"/>
            <a:endParaRPr lang="en-US" sz="1300" dirty="0" smtClean="0"/>
          </a:p>
          <a:p>
            <a:pPr lvl="2"/>
            <a:endParaRPr lang="en-US" sz="1500" dirty="0" smtClean="0"/>
          </a:p>
          <a:p>
            <a:pPr lvl="3"/>
            <a:endParaRPr lang="en-US" sz="1500" dirty="0" smtClean="0"/>
          </a:p>
          <a:p>
            <a:pPr lvl="2"/>
            <a:endParaRPr lang="en-US" sz="1500" dirty="0" smtClean="0"/>
          </a:p>
          <a:p>
            <a:pPr lvl="1"/>
            <a:endParaRPr lang="en-US" dirty="0"/>
          </a:p>
        </p:txBody>
      </p:sp>
    </p:spTree>
    <p:extLst>
      <p:ext uri="{BB962C8B-B14F-4D97-AF65-F5344CB8AC3E}">
        <p14:creationId xmlns:p14="http://schemas.microsoft.com/office/powerpoint/2010/main" val="1006645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4_My Document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My Docume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Times New Roman" charset="0"/>
          </a:defRPr>
        </a:defPPr>
      </a:lstStyle>
    </a:lnDef>
  </a:objectDefaults>
  <a:extraClrSchemeLst>
    <a:extraClrScheme>
      <a:clrScheme name="My Documen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 Documen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 Document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 Document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 Documen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 Documen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 Documen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6699</TotalTime>
  <Words>1969</Words>
  <Application>Microsoft Office PowerPoint</Application>
  <PresentationFormat>Letter Paper (8.5x11 in)</PresentationFormat>
  <Paragraphs>364</Paragraphs>
  <Slides>40</Slides>
  <Notes>40</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4_My Documents</vt:lpstr>
      <vt:lpstr>Office Theme</vt:lpstr>
      <vt:lpstr>PowerPoint Presentation</vt:lpstr>
      <vt:lpstr>2019 NCAA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lpstr>2019 Rule and Mechanic Presentation</vt:lpstr>
    </vt:vector>
  </TitlesOfParts>
  <Company>US Lacrosse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Wallace</dc:creator>
  <cp:lastModifiedBy>Randy Milou</cp:lastModifiedBy>
  <cp:revision>464</cp:revision>
  <cp:lastPrinted>2018-12-06T22:08:46Z</cp:lastPrinted>
  <dcterms:created xsi:type="dcterms:W3CDTF">2011-01-19T19:31:54Z</dcterms:created>
  <dcterms:modified xsi:type="dcterms:W3CDTF">2019-02-25T02:35:03Z</dcterms:modified>
</cp:coreProperties>
</file>