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93" r:id="rId2"/>
  </p:sldMasterIdLst>
  <p:notesMasterIdLst>
    <p:notesMasterId r:id="rId27"/>
  </p:notesMasterIdLst>
  <p:sldIdLst>
    <p:sldId id="269" r:id="rId3"/>
    <p:sldId id="273" r:id="rId4"/>
    <p:sldId id="275" r:id="rId5"/>
    <p:sldId id="277" r:id="rId6"/>
    <p:sldId id="278" r:id="rId7"/>
    <p:sldId id="279" r:id="rId8"/>
    <p:sldId id="280" r:id="rId9"/>
    <p:sldId id="281" r:id="rId10"/>
    <p:sldId id="282" r:id="rId11"/>
    <p:sldId id="285" r:id="rId12"/>
    <p:sldId id="286" r:id="rId13"/>
    <p:sldId id="287" r:id="rId14"/>
    <p:sldId id="288" r:id="rId15"/>
    <p:sldId id="290" r:id="rId16"/>
    <p:sldId id="293" r:id="rId17"/>
    <p:sldId id="295" r:id="rId18"/>
    <p:sldId id="302" r:id="rId19"/>
    <p:sldId id="301" r:id="rId20"/>
    <p:sldId id="300" r:id="rId21"/>
    <p:sldId id="299" r:id="rId22"/>
    <p:sldId id="298" r:id="rId23"/>
    <p:sldId id="297" r:id="rId24"/>
    <p:sldId id="296" r:id="rId25"/>
    <p:sldId id="270"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2" autoAdjust="0"/>
    <p:restoredTop sz="75976" autoAdjust="0"/>
  </p:normalViewPr>
  <p:slideViewPr>
    <p:cSldViewPr snapToGrid="0" snapToObjects="1">
      <p:cViewPr varScale="1">
        <p:scale>
          <a:sx n="81" d="100"/>
          <a:sy n="81" d="100"/>
        </p:scale>
        <p:origin x="-210" y="-90"/>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2" d="100"/>
          <a:sy n="82" d="100"/>
        </p:scale>
        <p:origin x="-31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3E8146-1C1D-4541-93BA-80BB6350F9D1}" type="doc">
      <dgm:prSet loTypeId="urn:microsoft.com/office/officeart/2005/8/layout/pyramid2" loCatId="list" qsTypeId="urn:microsoft.com/office/officeart/2005/8/quickstyle/simple4" qsCatId="simple" csTypeId="urn:microsoft.com/office/officeart/2005/8/colors/accent2_4" csCatId="accent2" phldr="1"/>
      <dgm:spPr/>
    </dgm:pt>
    <dgm:pt modelId="{B3163B46-B44E-4D37-A713-4379737643E0}">
      <dgm:prSet phldrT="[Text]"/>
      <dgm:spPr/>
      <dgm:t>
        <a:bodyPr/>
        <a:lstStyle/>
        <a:p>
          <a:r>
            <a:rPr lang="en-US" dirty="0" smtClean="0"/>
            <a:t>Penalize</a:t>
          </a:r>
          <a:endParaRPr lang="en-US" dirty="0"/>
        </a:p>
      </dgm:t>
    </dgm:pt>
    <dgm:pt modelId="{E0820F5D-E129-4BE9-B28C-E4B90E1B9E93}" type="parTrans" cxnId="{BAA1F437-3E0B-4F85-8A86-9018A9D9DF62}">
      <dgm:prSet/>
      <dgm:spPr/>
      <dgm:t>
        <a:bodyPr/>
        <a:lstStyle/>
        <a:p>
          <a:endParaRPr lang="en-US"/>
        </a:p>
      </dgm:t>
    </dgm:pt>
    <dgm:pt modelId="{2C112DFA-8331-4F1F-A7B8-DCA4B90D6602}" type="sibTrans" cxnId="{BAA1F437-3E0B-4F85-8A86-9018A9D9DF62}">
      <dgm:prSet/>
      <dgm:spPr/>
      <dgm:t>
        <a:bodyPr/>
        <a:lstStyle/>
        <a:p>
          <a:endParaRPr lang="en-US"/>
        </a:p>
      </dgm:t>
    </dgm:pt>
    <dgm:pt modelId="{BDB7A068-D7C2-4F3D-9F89-4EFBA4BCD150}">
      <dgm:prSet phldrT="[Text]"/>
      <dgm:spPr/>
      <dgm:t>
        <a:bodyPr/>
        <a:lstStyle/>
        <a:p>
          <a:r>
            <a:rPr lang="en-US" dirty="0" smtClean="0"/>
            <a:t>Tell</a:t>
          </a:r>
          <a:endParaRPr lang="en-US" dirty="0"/>
        </a:p>
      </dgm:t>
    </dgm:pt>
    <dgm:pt modelId="{E0EEA3A0-5F81-4194-B20C-B61225C7D82B}" type="parTrans" cxnId="{3DB1E5E2-142E-4EED-BB77-1163733E0695}">
      <dgm:prSet/>
      <dgm:spPr/>
      <dgm:t>
        <a:bodyPr/>
        <a:lstStyle/>
        <a:p>
          <a:endParaRPr lang="en-US"/>
        </a:p>
      </dgm:t>
    </dgm:pt>
    <dgm:pt modelId="{F8201FCA-0EF3-4AFB-B239-EB2EA087B1A0}" type="sibTrans" cxnId="{3DB1E5E2-142E-4EED-BB77-1163733E0695}">
      <dgm:prSet/>
      <dgm:spPr/>
      <dgm:t>
        <a:bodyPr/>
        <a:lstStyle/>
        <a:p>
          <a:endParaRPr lang="en-US"/>
        </a:p>
      </dgm:t>
    </dgm:pt>
    <dgm:pt modelId="{EDEC85DE-08FB-4D65-BED7-1C70BE7233A8}">
      <dgm:prSet phldrT="[Text]"/>
      <dgm:spPr/>
      <dgm:t>
        <a:bodyPr/>
        <a:lstStyle/>
        <a:p>
          <a:r>
            <a:rPr lang="en-US" dirty="0" smtClean="0"/>
            <a:t>Ask</a:t>
          </a:r>
          <a:endParaRPr lang="en-US" dirty="0"/>
        </a:p>
      </dgm:t>
    </dgm:pt>
    <dgm:pt modelId="{FE509BB3-6632-4F57-85EC-A4995B18FD18}" type="parTrans" cxnId="{92CCFD98-7B88-4C43-8575-BA28A4ACD668}">
      <dgm:prSet/>
      <dgm:spPr/>
      <dgm:t>
        <a:bodyPr/>
        <a:lstStyle/>
        <a:p>
          <a:endParaRPr lang="en-US"/>
        </a:p>
      </dgm:t>
    </dgm:pt>
    <dgm:pt modelId="{68344ADB-1EE1-4AF5-8B33-3DE9E42D41BA}" type="sibTrans" cxnId="{92CCFD98-7B88-4C43-8575-BA28A4ACD668}">
      <dgm:prSet/>
      <dgm:spPr/>
      <dgm:t>
        <a:bodyPr/>
        <a:lstStyle/>
        <a:p>
          <a:endParaRPr lang="en-US"/>
        </a:p>
      </dgm:t>
    </dgm:pt>
    <dgm:pt modelId="{ABFFA62B-CDB5-4E10-B18B-53E6034D3B0D}" type="pres">
      <dgm:prSet presAssocID="{BA3E8146-1C1D-4541-93BA-80BB6350F9D1}" presName="compositeShape" presStyleCnt="0">
        <dgm:presLayoutVars>
          <dgm:dir/>
          <dgm:resizeHandles/>
        </dgm:presLayoutVars>
      </dgm:prSet>
      <dgm:spPr/>
    </dgm:pt>
    <dgm:pt modelId="{A01D08D8-37DD-4403-8615-E60C76D75C37}" type="pres">
      <dgm:prSet presAssocID="{BA3E8146-1C1D-4541-93BA-80BB6350F9D1}" presName="pyramid" presStyleLbl="node1" presStyleIdx="0" presStyleCnt="1"/>
      <dgm:spPr/>
    </dgm:pt>
    <dgm:pt modelId="{D1C6C891-DCE6-4D38-92EA-C44FB5CDF5FC}" type="pres">
      <dgm:prSet presAssocID="{BA3E8146-1C1D-4541-93BA-80BB6350F9D1}" presName="theList" presStyleCnt="0"/>
      <dgm:spPr/>
    </dgm:pt>
    <dgm:pt modelId="{84857271-2724-492F-A19D-AC1A3C5AB56D}" type="pres">
      <dgm:prSet presAssocID="{B3163B46-B44E-4D37-A713-4379737643E0}" presName="aNode" presStyleLbl="fgAcc1" presStyleIdx="0" presStyleCnt="3">
        <dgm:presLayoutVars>
          <dgm:bulletEnabled val="1"/>
        </dgm:presLayoutVars>
      </dgm:prSet>
      <dgm:spPr/>
    </dgm:pt>
    <dgm:pt modelId="{4B755342-590B-4ED2-913A-2ABC04438604}" type="pres">
      <dgm:prSet presAssocID="{B3163B46-B44E-4D37-A713-4379737643E0}" presName="aSpace" presStyleCnt="0"/>
      <dgm:spPr/>
    </dgm:pt>
    <dgm:pt modelId="{9F109700-7B03-4411-8AF4-D1649ECB59CD}" type="pres">
      <dgm:prSet presAssocID="{BDB7A068-D7C2-4F3D-9F89-4EFBA4BCD150}" presName="aNode" presStyleLbl="fgAcc1" presStyleIdx="1" presStyleCnt="3">
        <dgm:presLayoutVars>
          <dgm:bulletEnabled val="1"/>
        </dgm:presLayoutVars>
      </dgm:prSet>
      <dgm:spPr/>
    </dgm:pt>
    <dgm:pt modelId="{DC014804-6549-483D-B966-A9B7D8765A4B}" type="pres">
      <dgm:prSet presAssocID="{BDB7A068-D7C2-4F3D-9F89-4EFBA4BCD150}" presName="aSpace" presStyleCnt="0"/>
      <dgm:spPr/>
    </dgm:pt>
    <dgm:pt modelId="{0B0C0415-7E54-4549-B696-1405037A714F}" type="pres">
      <dgm:prSet presAssocID="{EDEC85DE-08FB-4D65-BED7-1C70BE7233A8}" presName="aNode" presStyleLbl="fgAcc1" presStyleIdx="2" presStyleCnt="3">
        <dgm:presLayoutVars>
          <dgm:bulletEnabled val="1"/>
        </dgm:presLayoutVars>
      </dgm:prSet>
      <dgm:spPr/>
    </dgm:pt>
    <dgm:pt modelId="{9F0492FC-660C-41D3-AC45-46C6277B8774}" type="pres">
      <dgm:prSet presAssocID="{EDEC85DE-08FB-4D65-BED7-1C70BE7233A8}" presName="aSpace" presStyleCnt="0"/>
      <dgm:spPr/>
    </dgm:pt>
  </dgm:ptLst>
  <dgm:cxnLst>
    <dgm:cxn modelId="{92CCFD98-7B88-4C43-8575-BA28A4ACD668}" srcId="{BA3E8146-1C1D-4541-93BA-80BB6350F9D1}" destId="{EDEC85DE-08FB-4D65-BED7-1C70BE7233A8}" srcOrd="2" destOrd="0" parTransId="{FE509BB3-6632-4F57-85EC-A4995B18FD18}" sibTransId="{68344ADB-1EE1-4AF5-8B33-3DE9E42D41BA}"/>
    <dgm:cxn modelId="{B31AD7A0-7F1C-4854-94A7-9EF4B25146DB}" type="presOf" srcId="{EDEC85DE-08FB-4D65-BED7-1C70BE7233A8}" destId="{0B0C0415-7E54-4549-B696-1405037A714F}" srcOrd="0" destOrd="0" presId="urn:microsoft.com/office/officeart/2005/8/layout/pyramid2"/>
    <dgm:cxn modelId="{ABF0A811-189E-4F69-85E5-38DAB94227BF}" type="presOf" srcId="{BA3E8146-1C1D-4541-93BA-80BB6350F9D1}" destId="{ABFFA62B-CDB5-4E10-B18B-53E6034D3B0D}" srcOrd="0" destOrd="0" presId="urn:microsoft.com/office/officeart/2005/8/layout/pyramid2"/>
    <dgm:cxn modelId="{EF44C641-17B2-4D8B-A7F6-98D48E104CD7}" type="presOf" srcId="{B3163B46-B44E-4D37-A713-4379737643E0}" destId="{84857271-2724-492F-A19D-AC1A3C5AB56D}" srcOrd="0" destOrd="0" presId="urn:microsoft.com/office/officeart/2005/8/layout/pyramid2"/>
    <dgm:cxn modelId="{BAA1F437-3E0B-4F85-8A86-9018A9D9DF62}" srcId="{BA3E8146-1C1D-4541-93BA-80BB6350F9D1}" destId="{B3163B46-B44E-4D37-A713-4379737643E0}" srcOrd="0" destOrd="0" parTransId="{E0820F5D-E129-4BE9-B28C-E4B90E1B9E93}" sibTransId="{2C112DFA-8331-4F1F-A7B8-DCA4B90D6602}"/>
    <dgm:cxn modelId="{3DB1E5E2-142E-4EED-BB77-1163733E0695}" srcId="{BA3E8146-1C1D-4541-93BA-80BB6350F9D1}" destId="{BDB7A068-D7C2-4F3D-9F89-4EFBA4BCD150}" srcOrd="1" destOrd="0" parTransId="{E0EEA3A0-5F81-4194-B20C-B61225C7D82B}" sibTransId="{F8201FCA-0EF3-4AFB-B239-EB2EA087B1A0}"/>
    <dgm:cxn modelId="{13186DCA-1AF0-4011-B27F-0A2142D53C12}" type="presOf" srcId="{BDB7A068-D7C2-4F3D-9F89-4EFBA4BCD150}" destId="{9F109700-7B03-4411-8AF4-D1649ECB59CD}" srcOrd="0" destOrd="0" presId="urn:microsoft.com/office/officeart/2005/8/layout/pyramid2"/>
    <dgm:cxn modelId="{690C8280-ABC3-4839-9949-367E87411C13}" type="presParOf" srcId="{ABFFA62B-CDB5-4E10-B18B-53E6034D3B0D}" destId="{A01D08D8-37DD-4403-8615-E60C76D75C37}" srcOrd="0" destOrd="0" presId="urn:microsoft.com/office/officeart/2005/8/layout/pyramid2"/>
    <dgm:cxn modelId="{3678F414-DDB3-430B-874D-BA5E28747DEA}" type="presParOf" srcId="{ABFFA62B-CDB5-4E10-B18B-53E6034D3B0D}" destId="{D1C6C891-DCE6-4D38-92EA-C44FB5CDF5FC}" srcOrd="1" destOrd="0" presId="urn:microsoft.com/office/officeart/2005/8/layout/pyramid2"/>
    <dgm:cxn modelId="{1A60A535-CF22-421C-9FC3-39DA75CB415E}" type="presParOf" srcId="{D1C6C891-DCE6-4D38-92EA-C44FB5CDF5FC}" destId="{84857271-2724-492F-A19D-AC1A3C5AB56D}" srcOrd="0" destOrd="0" presId="urn:microsoft.com/office/officeart/2005/8/layout/pyramid2"/>
    <dgm:cxn modelId="{741FE790-5B04-40F0-B886-7E9B39BCC583}" type="presParOf" srcId="{D1C6C891-DCE6-4D38-92EA-C44FB5CDF5FC}" destId="{4B755342-590B-4ED2-913A-2ABC04438604}" srcOrd="1" destOrd="0" presId="urn:microsoft.com/office/officeart/2005/8/layout/pyramid2"/>
    <dgm:cxn modelId="{F039688A-8448-4F8E-B1DF-129E100854C4}" type="presParOf" srcId="{D1C6C891-DCE6-4D38-92EA-C44FB5CDF5FC}" destId="{9F109700-7B03-4411-8AF4-D1649ECB59CD}" srcOrd="2" destOrd="0" presId="urn:microsoft.com/office/officeart/2005/8/layout/pyramid2"/>
    <dgm:cxn modelId="{F1256AB3-658F-4526-A198-2DFF22B2C401}" type="presParOf" srcId="{D1C6C891-DCE6-4D38-92EA-C44FB5CDF5FC}" destId="{DC014804-6549-483D-B966-A9B7D8765A4B}" srcOrd="3" destOrd="0" presId="urn:microsoft.com/office/officeart/2005/8/layout/pyramid2"/>
    <dgm:cxn modelId="{8ED7ECEF-4DB0-4713-A755-B2DA4CD232FA}" type="presParOf" srcId="{D1C6C891-DCE6-4D38-92EA-C44FB5CDF5FC}" destId="{0B0C0415-7E54-4549-B696-1405037A714F}" srcOrd="4" destOrd="0" presId="urn:microsoft.com/office/officeart/2005/8/layout/pyramid2"/>
    <dgm:cxn modelId="{680E53B7-7CB0-40CE-A213-EA4510C18043}" type="presParOf" srcId="{D1C6C891-DCE6-4D38-92EA-C44FB5CDF5FC}" destId="{9F0492FC-660C-41D3-AC45-46C6277B8774}"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D08D8-37DD-4403-8615-E60C76D75C37}">
      <dsp:nvSpPr>
        <dsp:cNvPr id="0" name=""/>
        <dsp:cNvSpPr/>
      </dsp:nvSpPr>
      <dsp:spPr>
        <a:xfrm>
          <a:off x="2480508" y="0"/>
          <a:ext cx="5227637" cy="5227637"/>
        </a:xfrm>
        <a:prstGeom prst="triangl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857271-2724-492F-A19D-AC1A3C5AB56D}">
      <dsp:nvSpPr>
        <dsp:cNvPr id="0" name=""/>
        <dsp:cNvSpPr/>
      </dsp:nvSpPr>
      <dsp:spPr>
        <a:xfrm>
          <a:off x="5094327" y="525571"/>
          <a:ext cx="3397964" cy="1237479"/>
        </a:xfrm>
        <a:prstGeom prst="round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Penalize</a:t>
          </a:r>
          <a:endParaRPr lang="en-US" sz="5100" kern="1200" dirty="0"/>
        </a:p>
      </dsp:txBody>
      <dsp:txXfrm>
        <a:off x="5154736" y="585980"/>
        <a:ext cx="3277146" cy="1116661"/>
      </dsp:txXfrm>
    </dsp:sp>
    <dsp:sp modelId="{9F109700-7B03-4411-8AF4-D1649ECB59CD}">
      <dsp:nvSpPr>
        <dsp:cNvPr id="0" name=""/>
        <dsp:cNvSpPr/>
      </dsp:nvSpPr>
      <dsp:spPr>
        <a:xfrm>
          <a:off x="5094327" y="1917736"/>
          <a:ext cx="3397964" cy="1237479"/>
        </a:xfrm>
        <a:prstGeom prst="roundRect">
          <a:avLst/>
        </a:prstGeom>
        <a:solidFill>
          <a:schemeClr val="lt1">
            <a:alpha val="90000"/>
            <a:hueOff val="0"/>
            <a:satOff val="0"/>
            <a:lumOff val="0"/>
            <a:alphaOff val="0"/>
          </a:schemeClr>
        </a:solidFill>
        <a:ln w="9525" cap="flat" cmpd="sng" algn="ctr">
          <a:solidFill>
            <a:schemeClr val="accent2">
              <a:shade val="50000"/>
              <a:hueOff val="-26567"/>
              <a:satOff val="-4851"/>
              <a:lumOff val="280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Tell</a:t>
          </a:r>
          <a:endParaRPr lang="en-US" sz="5100" kern="1200" dirty="0"/>
        </a:p>
      </dsp:txBody>
      <dsp:txXfrm>
        <a:off x="5154736" y="1978145"/>
        <a:ext cx="3277146" cy="1116661"/>
      </dsp:txXfrm>
    </dsp:sp>
    <dsp:sp modelId="{0B0C0415-7E54-4549-B696-1405037A714F}">
      <dsp:nvSpPr>
        <dsp:cNvPr id="0" name=""/>
        <dsp:cNvSpPr/>
      </dsp:nvSpPr>
      <dsp:spPr>
        <a:xfrm>
          <a:off x="5094327" y="3309900"/>
          <a:ext cx="3397964" cy="1237479"/>
        </a:xfrm>
        <a:prstGeom prst="roundRect">
          <a:avLst/>
        </a:prstGeom>
        <a:solidFill>
          <a:schemeClr val="lt1">
            <a:alpha val="90000"/>
            <a:hueOff val="0"/>
            <a:satOff val="0"/>
            <a:lumOff val="0"/>
            <a:alphaOff val="0"/>
          </a:schemeClr>
        </a:solidFill>
        <a:ln w="9525" cap="flat" cmpd="sng" algn="ctr">
          <a:solidFill>
            <a:schemeClr val="accent2">
              <a:shade val="50000"/>
              <a:hueOff val="-26567"/>
              <a:satOff val="-4851"/>
              <a:lumOff val="280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Ask</a:t>
          </a:r>
          <a:endParaRPr lang="en-US" sz="5100" kern="1200" dirty="0"/>
        </a:p>
      </dsp:txBody>
      <dsp:txXfrm>
        <a:off x="5154736" y="3370309"/>
        <a:ext cx="3277146" cy="11166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a:t>Trainer Guide	</a:t>
            </a: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Men’s Officials Education Program</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2A66874-14C1-449F-9EB3-24ABC5F1C80C}" type="slidenum">
              <a:rPr lang="en-US" smtClean="0"/>
              <a:t>‹#›</a:t>
            </a:fld>
            <a:endParaRPr lang="en-US"/>
          </a:p>
        </p:txBody>
      </p:sp>
    </p:spTree>
    <p:extLst>
      <p:ext uri="{BB962C8B-B14F-4D97-AF65-F5344CB8AC3E}">
        <p14:creationId xmlns:p14="http://schemas.microsoft.com/office/powerpoint/2010/main" val="183460554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2pPr>
    <a:lvl3pPr marL="1085850"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 to make money?</a:t>
            </a:r>
          </a:p>
          <a:p>
            <a:r>
              <a:rPr lang="en-US" dirty="0" smtClean="0"/>
              <a:t>Help grow the sport?</a:t>
            </a:r>
          </a:p>
          <a:p>
            <a:r>
              <a:rPr lang="en-US" dirty="0" smtClean="0"/>
              <a:t>Be part of a great officiating community?</a:t>
            </a:r>
          </a:p>
          <a:p>
            <a:r>
              <a:rPr lang="en-US" dirty="0" smtClean="0"/>
              <a:t>Have know idea.</a:t>
            </a:r>
          </a:p>
          <a:p>
            <a:r>
              <a:rPr lang="en-US" dirty="0" smtClean="0"/>
              <a:t>Give some personal reasons.</a:t>
            </a:r>
          </a:p>
          <a:p>
            <a:pPr marL="0" indent="0">
              <a:buNone/>
            </a:pPr>
            <a:endParaRPr lang="en-US" dirty="0" smtClean="0"/>
          </a:p>
          <a:p>
            <a:pPr marL="171450" indent="-171450">
              <a:buFont typeface="Arial" panose="020B0604020202020204" pitchFamily="34" charset="0"/>
              <a:buChar char="•"/>
            </a:pPr>
            <a:r>
              <a:rPr lang="en-US" dirty="0" smtClean="0"/>
              <a:t>Are you in the game only to collect a pay check?</a:t>
            </a:r>
          </a:p>
          <a:p>
            <a:pPr marL="628650" lvl="1" indent="-171450">
              <a:buFont typeface="Arial" panose="020B0604020202020204" pitchFamily="34" charset="0"/>
              <a:buChar char="•"/>
            </a:pPr>
            <a:r>
              <a:rPr lang="en-US" dirty="0" smtClean="0"/>
              <a:t>If you are, maybe rethink</a:t>
            </a:r>
            <a:r>
              <a:rPr lang="en-US" baseline="0" dirty="0" smtClean="0"/>
              <a:t> why you want to be a lacrosse official.</a:t>
            </a:r>
          </a:p>
          <a:p>
            <a:pPr marL="171450" lvl="0" indent="-171450">
              <a:buFont typeface="Arial" panose="020B0604020202020204" pitchFamily="34" charset="0"/>
              <a:buChar char="•"/>
            </a:pPr>
            <a:r>
              <a:rPr lang="en-US" baseline="0" dirty="0" smtClean="0"/>
              <a:t>Hopefully you want to be part of a great sport and help it grow.</a:t>
            </a:r>
          </a:p>
          <a:p>
            <a:pPr marL="171450" lvl="0" indent="-171450">
              <a:buFont typeface="Arial" panose="020B0604020202020204" pitchFamily="34" charset="0"/>
              <a:buChar char="•"/>
            </a:pPr>
            <a:r>
              <a:rPr lang="en-US" baseline="0" dirty="0" smtClean="0"/>
              <a:t>Or be part of great group of guys in a great community.</a:t>
            </a:r>
          </a:p>
          <a:p>
            <a:pPr marL="171450" lvl="0" indent="-171450">
              <a:buFont typeface="Arial" panose="020B0604020202020204" pitchFamily="34" charset="0"/>
              <a:buChar char="•"/>
            </a:pPr>
            <a:r>
              <a:rPr lang="en-US" baseline="0" dirty="0" smtClean="0"/>
              <a:t>If you have know idea, hopefully we will help you figure it out.</a:t>
            </a:r>
          </a:p>
          <a:p>
            <a:pPr marL="171450" lvl="0" indent="-171450">
              <a:buFont typeface="Arial" panose="020B0604020202020204" pitchFamily="34" charset="0"/>
              <a:buChar char="•"/>
            </a:pPr>
            <a:r>
              <a:rPr lang="en-US" baseline="0" dirty="0" smtClean="0"/>
              <a:t>Does anyone want to share why they are here tonight and why they want to be an official?</a:t>
            </a:r>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a:t>
            </a:fld>
            <a:endParaRPr lang="en-US"/>
          </a:p>
        </p:txBody>
      </p:sp>
    </p:spTree>
    <p:extLst>
      <p:ext uri="{BB962C8B-B14F-4D97-AF65-F5344CB8AC3E}">
        <p14:creationId xmlns:p14="http://schemas.microsoft.com/office/powerpoint/2010/main" val="2077689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1" baseline="0" dirty="0" smtClean="0"/>
              <a:t>Communication between the officiating crew is critical.</a:t>
            </a:r>
          </a:p>
          <a:p>
            <a:pPr marL="628650" lvl="1" indent="-171450">
              <a:buFont typeface="Arial" panose="020B0604020202020204" pitchFamily="34" charset="0"/>
              <a:buChar char="•"/>
            </a:pPr>
            <a:r>
              <a:rPr lang="en-US" baseline="0" dirty="0" smtClean="0"/>
              <a:t>Most of your communication will be hand signals during the game.</a:t>
            </a:r>
          </a:p>
          <a:p>
            <a:pPr marL="628650" lvl="1" indent="-171450">
              <a:buFont typeface="Arial" panose="020B0604020202020204" pitchFamily="34" charset="0"/>
              <a:buChar char="•"/>
            </a:pPr>
            <a:r>
              <a:rPr lang="en-US" baseline="0" dirty="0" smtClean="0"/>
              <a:t>Make sure they are clear, visible and well done.</a:t>
            </a:r>
          </a:p>
          <a:p>
            <a:pPr marL="628650" lvl="1" indent="-171450">
              <a:buFont typeface="Arial" panose="020B0604020202020204" pitchFamily="34" charset="0"/>
              <a:buChar char="•"/>
            </a:pPr>
            <a:r>
              <a:rPr lang="en-US" baseline="0" dirty="0" smtClean="0"/>
              <a:t>During time outs, quarters and halves, meet as a crew to discuss the game and important points</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12</a:t>
            </a:fld>
            <a:endParaRPr lang="en-US"/>
          </a:p>
        </p:txBody>
      </p:sp>
    </p:spTree>
    <p:extLst>
      <p:ext uri="{BB962C8B-B14F-4D97-AF65-F5344CB8AC3E}">
        <p14:creationId xmlns:p14="http://schemas.microsoft.com/office/powerpoint/2010/main" val="380171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“10% of conflicts are due to difference</a:t>
            </a:r>
            <a:r>
              <a:rPr lang="en-US" baseline="0" dirty="0" smtClean="0"/>
              <a:t> in opinion, the remaining 90% to the wrong tone of voice.”</a:t>
            </a:r>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13</a:t>
            </a:fld>
            <a:endParaRPr lang="en-US"/>
          </a:p>
        </p:txBody>
      </p:sp>
    </p:spTree>
    <p:extLst>
      <p:ext uri="{BB962C8B-B14F-4D97-AF65-F5344CB8AC3E}">
        <p14:creationId xmlns:p14="http://schemas.microsoft.com/office/powerpoint/2010/main" val="166471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a:t>
            </a:r>
            <a:r>
              <a:rPr lang="en-US" baseline="0" dirty="0" smtClean="0"/>
              <a:t> can often manage many game situations by talking to players during the game.</a:t>
            </a:r>
          </a:p>
          <a:p>
            <a:pPr marL="171450" indent="-171450">
              <a:buFont typeface="Arial" panose="020B0604020202020204" pitchFamily="34" charset="0"/>
              <a:buChar char="•"/>
            </a:pPr>
            <a:r>
              <a:rPr lang="en-US" baseline="0" dirty="0" smtClean="0"/>
              <a:t>Don’t talk “too much”</a:t>
            </a:r>
          </a:p>
          <a:p>
            <a:pPr marL="171450" indent="-171450">
              <a:buFont typeface="Arial" panose="020B0604020202020204" pitchFamily="34" charset="0"/>
              <a:buChar char="•"/>
            </a:pPr>
            <a:r>
              <a:rPr lang="en-US" baseline="0" dirty="0" smtClean="0"/>
              <a:t>Don’t coach, but manage players and situations</a:t>
            </a:r>
          </a:p>
          <a:p>
            <a:pPr marL="171450" indent="-171450">
              <a:buFont typeface="Arial" panose="020B0604020202020204" pitchFamily="34" charset="0"/>
              <a:buChar char="•"/>
            </a:pPr>
            <a:r>
              <a:rPr lang="en-US" baseline="0" dirty="0" smtClean="0"/>
              <a:t>Don’t be too loud.  Only the players should hear you. You don’t want the stands or coaches to hear you.</a:t>
            </a:r>
          </a:p>
          <a:p>
            <a:pPr marL="171450" indent="-171450">
              <a:buFont typeface="Arial" panose="020B0604020202020204" pitchFamily="34" charset="0"/>
              <a:buChar char="•"/>
            </a:pPr>
            <a:r>
              <a:rPr lang="en-US" baseline="0" dirty="0" smtClean="0"/>
              <a:t>Don’t be a officious, but be firm.  Players need to respect you and your authority.</a:t>
            </a:r>
          </a:p>
          <a:p>
            <a:pPr marL="171450" indent="-171450">
              <a:buFont typeface="Arial" panose="020B0604020202020204" pitchFamily="34" charset="0"/>
              <a:buChar char="•"/>
            </a:pPr>
            <a:r>
              <a:rPr lang="en-US" baseline="0" dirty="0" smtClean="0"/>
              <a:t>Look for teachable moments. Players don’t know all the rules and you can help them better understand and learn from their mistakes.</a:t>
            </a:r>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14</a:t>
            </a:fld>
            <a:endParaRPr lang="en-US"/>
          </a:p>
        </p:txBody>
      </p:sp>
    </p:spTree>
    <p:extLst>
      <p:ext uri="{BB962C8B-B14F-4D97-AF65-F5344CB8AC3E}">
        <p14:creationId xmlns:p14="http://schemas.microsoft.com/office/powerpoint/2010/main" val="124267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Manage coaches</a:t>
            </a:r>
            <a:r>
              <a:rPr lang="en-US" baseline="0" dirty="0" smtClean="0"/>
              <a:t> by using the Ask, Tell, Penalize escalation.</a:t>
            </a:r>
          </a:p>
          <a:p>
            <a:pPr marL="171450" indent="-171450">
              <a:buFont typeface="Arial" panose="020B0604020202020204" pitchFamily="34" charset="0"/>
              <a:buChar char="•"/>
            </a:pPr>
            <a:r>
              <a:rPr lang="en-US" baseline="0" dirty="0" smtClean="0"/>
              <a:t>However, sometime you need to jump straight to penalize.</a:t>
            </a:r>
          </a:p>
          <a:p>
            <a:pPr marL="628650" lvl="1" indent="-171450">
              <a:buFont typeface="Arial" panose="020B0604020202020204" pitchFamily="34" charset="0"/>
              <a:buChar char="•"/>
            </a:pPr>
            <a:r>
              <a:rPr lang="en-US" baseline="0" dirty="0" smtClean="0"/>
              <a:t>You should NEVER tolerate Coaches and players directing personal or inappropriate comments to you our your crew.</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15</a:t>
            </a:fld>
            <a:endParaRPr lang="en-US"/>
          </a:p>
        </p:txBody>
      </p:sp>
    </p:spTree>
    <p:extLst>
      <p:ext uri="{BB962C8B-B14F-4D97-AF65-F5344CB8AC3E}">
        <p14:creationId xmlns:p14="http://schemas.microsoft.com/office/powerpoint/2010/main" val="4038914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Let the game come to you, don’t insert yourself</a:t>
            </a:r>
            <a:r>
              <a:rPr lang="en-US" baseline="0" dirty="0" smtClean="0"/>
              <a:t> into the game.</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16</a:t>
            </a:fld>
            <a:endParaRPr lang="en-US"/>
          </a:p>
        </p:txBody>
      </p:sp>
    </p:spTree>
    <p:extLst>
      <p:ext uri="{BB962C8B-B14F-4D97-AF65-F5344CB8AC3E}">
        <p14:creationId xmlns:p14="http://schemas.microsoft.com/office/powerpoint/2010/main" val="2084195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Keep focused on the game in front of you.</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17</a:t>
            </a:fld>
            <a:endParaRPr lang="en-US"/>
          </a:p>
        </p:txBody>
      </p:sp>
    </p:spTree>
    <p:extLst>
      <p:ext uri="{BB962C8B-B14F-4D97-AF65-F5344CB8AC3E}">
        <p14:creationId xmlns:p14="http://schemas.microsoft.com/office/powerpoint/2010/main" val="173062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Blowout games are the worst…don’t day dream.  Focus! Blowout games can get out of control as players become frustrated and angry.  Cheap shots can occur.</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18</a:t>
            </a:fld>
            <a:endParaRPr lang="en-US"/>
          </a:p>
        </p:txBody>
      </p:sp>
    </p:spTree>
    <p:extLst>
      <p:ext uri="{BB962C8B-B14F-4D97-AF65-F5344CB8AC3E}">
        <p14:creationId xmlns:p14="http://schemas.microsoft.com/office/powerpoint/2010/main" val="2321042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Don’t ball watch. Know to be on ball and off ball.  If you are trail, follow the shooter, not the ball. You need to be able to catch the late hit or unnecessary roughness.</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19</a:t>
            </a:fld>
            <a:endParaRPr lang="en-US"/>
          </a:p>
        </p:txBody>
      </p:sp>
    </p:spTree>
    <p:extLst>
      <p:ext uri="{BB962C8B-B14F-4D97-AF65-F5344CB8AC3E}">
        <p14:creationId xmlns:p14="http://schemas.microsoft.com/office/powerpoint/2010/main" val="103955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You need to move with the play, particularly in settled situations or when the ball is in the attack zone. Don’t let the grass die under your feet.</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20</a:t>
            </a:fld>
            <a:endParaRPr lang="en-US"/>
          </a:p>
        </p:txBody>
      </p:sp>
    </p:spTree>
    <p:extLst>
      <p:ext uri="{BB962C8B-B14F-4D97-AF65-F5344CB8AC3E}">
        <p14:creationId xmlns:p14="http://schemas.microsoft.com/office/powerpoint/2010/main" val="392417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does not matter if it a youth, JV or high level varsity game, you need to give you best at all times. The coaches, players  and fans expect it. Put the same effort at all levels.</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21</a:t>
            </a:fld>
            <a:endParaRPr lang="en-US"/>
          </a:p>
        </p:txBody>
      </p:sp>
    </p:spTree>
    <p:extLst>
      <p:ext uri="{BB962C8B-B14F-4D97-AF65-F5344CB8AC3E}">
        <p14:creationId xmlns:p14="http://schemas.microsoft.com/office/powerpoint/2010/main" val="483892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Often, you have very little time to fully prepare for games. </a:t>
            </a:r>
          </a:p>
          <a:p>
            <a:pPr marL="628650" lvl="1" indent="-171450">
              <a:buFont typeface="Arial" panose="020B0604020202020204" pitchFamily="34" charset="0"/>
              <a:buChar char="•"/>
            </a:pPr>
            <a:r>
              <a:rPr lang="en-US" dirty="0" smtClean="0"/>
              <a:t>You have to change into your uniform in the parking lot</a:t>
            </a:r>
          </a:p>
          <a:p>
            <a:pPr marL="628650" lvl="1" indent="-171450">
              <a:buFont typeface="Arial" panose="020B0604020202020204" pitchFamily="34" charset="0"/>
              <a:buChar char="•"/>
            </a:pPr>
            <a:r>
              <a:rPr lang="en-US" dirty="0" smtClean="0"/>
              <a:t>Rush though</a:t>
            </a:r>
            <a:r>
              <a:rPr lang="en-US" baseline="0" dirty="0" smtClean="0"/>
              <a:t> a quick pregame walking to the field from the parking lot with the other officials.</a:t>
            </a:r>
          </a:p>
          <a:p>
            <a:pPr marL="171450" lvl="0" indent="-171450">
              <a:buFont typeface="Arial" panose="020B0604020202020204" pitchFamily="34" charset="0"/>
              <a:buChar char="•"/>
            </a:pPr>
            <a:r>
              <a:rPr lang="en-US" b="1" baseline="0" dirty="0" smtClean="0"/>
              <a:t>Start mentally preparing while driving to the game</a:t>
            </a:r>
          </a:p>
          <a:p>
            <a:pPr marL="628650" lvl="1" indent="-171450">
              <a:buFont typeface="Arial" panose="020B0604020202020204" pitchFamily="34" charset="0"/>
              <a:buChar char="•"/>
            </a:pPr>
            <a:r>
              <a:rPr lang="en-US" baseline="0" dirty="0" smtClean="0"/>
              <a:t>Go through game situations in you head</a:t>
            </a:r>
          </a:p>
          <a:p>
            <a:pPr marL="628650" lvl="1" indent="-171450">
              <a:buFont typeface="Arial" panose="020B0604020202020204" pitchFamily="34" charset="0"/>
              <a:buChar char="•"/>
            </a:pPr>
            <a:r>
              <a:rPr lang="en-US" baseline="0" dirty="0" smtClean="0"/>
              <a:t>Think about past situations in games</a:t>
            </a:r>
          </a:p>
          <a:p>
            <a:pPr marL="628650" lvl="1" indent="-171450">
              <a:buFont typeface="Arial" panose="020B0604020202020204" pitchFamily="34" charset="0"/>
              <a:buChar char="•"/>
            </a:pPr>
            <a:r>
              <a:rPr lang="en-US" baseline="0" dirty="0" smtClean="0"/>
              <a:t>Relax</a:t>
            </a:r>
          </a:p>
          <a:p>
            <a:pPr marL="171450" lvl="0" indent="-171450">
              <a:buFont typeface="Arial" panose="020B0604020202020204" pitchFamily="34" charset="0"/>
              <a:buChar char="•"/>
            </a:pPr>
            <a:r>
              <a:rPr lang="en-US" b="1" baseline="0" dirty="0" smtClean="0"/>
              <a:t>Know the rules is on of the best ways to be ready.</a:t>
            </a:r>
          </a:p>
          <a:p>
            <a:pPr marL="628650" lvl="1" indent="-171450">
              <a:buFont typeface="Arial" panose="020B0604020202020204" pitchFamily="34" charset="0"/>
              <a:buChar char="•"/>
            </a:pPr>
            <a:r>
              <a:rPr lang="en-US" baseline="0" dirty="0" smtClean="0"/>
              <a:t>Keep your rule book in your gear bag.</a:t>
            </a:r>
          </a:p>
          <a:p>
            <a:pPr marL="628650" lvl="1" indent="-171450">
              <a:buFont typeface="Arial" panose="020B0604020202020204" pitchFamily="34" charset="0"/>
              <a:buChar char="•"/>
            </a:pPr>
            <a:r>
              <a:rPr lang="en-US" baseline="0" dirty="0" smtClean="0"/>
              <a:t>If you get to the field early, read a couple rules and AR (game situations)</a:t>
            </a:r>
          </a:p>
          <a:p>
            <a:pPr marL="171450" lvl="0" indent="-171450">
              <a:buFont typeface="Arial" panose="020B0604020202020204" pitchFamily="34" charset="0"/>
              <a:buChar char="•"/>
            </a:pPr>
            <a:r>
              <a:rPr lang="en-US" b="1" baseline="0" dirty="0" smtClean="0"/>
              <a:t>Be a student of the game</a:t>
            </a:r>
          </a:p>
          <a:p>
            <a:pPr marL="628650" lvl="1" indent="-171450">
              <a:buFont typeface="Arial" panose="020B0604020202020204" pitchFamily="34" charset="0"/>
              <a:buChar char="•"/>
            </a:pPr>
            <a:r>
              <a:rPr lang="en-US" baseline="0" dirty="0" smtClean="0"/>
              <a:t>Study the rules book, watch video, participate in message boards, ask questions</a:t>
            </a:r>
          </a:p>
          <a:p>
            <a:pPr marL="171450" lvl="0" indent="-171450">
              <a:buFont typeface="Arial" panose="020B0604020202020204" pitchFamily="34" charset="0"/>
              <a:buChar char="•"/>
            </a:pPr>
            <a:r>
              <a:rPr lang="en-US" b="1" baseline="0" dirty="0" smtClean="0"/>
              <a:t>Be on time to meet for a proper pregame</a:t>
            </a:r>
          </a:p>
          <a:p>
            <a:pPr marL="171450" lvl="0" indent="-171450">
              <a:buFont typeface="Arial" panose="020B0604020202020204" pitchFamily="34" charset="0"/>
              <a:buChar char="•"/>
            </a:pPr>
            <a:r>
              <a:rPr lang="en-US" b="1" baseline="0" dirty="0" smtClean="0"/>
              <a:t>Look like a prepared official. How does your uniform look?</a:t>
            </a:r>
          </a:p>
          <a:p>
            <a:pPr marL="628650" lvl="1" indent="-171450">
              <a:buFont typeface="Arial" panose="020B0604020202020204" pitchFamily="34" charset="0"/>
              <a:buChar char="•"/>
            </a:pPr>
            <a:r>
              <a:rPr lang="en-US" baseline="0" dirty="0" smtClean="0"/>
              <a:t>If you look the part, you can better play the part.</a:t>
            </a:r>
          </a:p>
          <a:p>
            <a:pPr marL="171450" lvl="0" indent="-171450">
              <a:buFont typeface="Arial" panose="020B0604020202020204" pitchFamily="34" charset="0"/>
              <a:buChar char="•"/>
            </a:pPr>
            <a:r>
              <a:rPr lang="en-US" b="1" baseline="0" dirty="0" smtClean="0"/>
              <a:t>Get and stay in shape.</a:t>
            </a:r>
          </a:p>
          <a:p>
            <a:pPr marL="628650" lvl="1" indent="-171450">
              <a:buFont typeface="Arial" panose="020B0604020202020204" pitchFamily="34" charset="0"/>
              <a:buChar char="•"/>
            </a:pPr>
            <a:r>
              <a:rPr lang="en-US" baseline="0" dirty="0" smtClean="0"/>
              <a:t>You will do a lot running.</a:t>
            </a:r>
          </a:p>
          <a:p>
            <a:pPr marL="628650" lvl="1" indent="-171450">
              <a:buFont typeface="Arial" panose="020B0604020202020204" pitchFamily="34" charset="0"/>
              <a:buChar char="•"/>
            </a:pPr>
            <a:r>
              <a:rPr lang="en-US" baseline="0" dirty="0" smtClean="0"/>
              <a:t>Don’t wait for the season to start before preparing.</a:t>
            </a:r>
          </a:p>
          <a:p>
            <a:pPr marL="628650" lvl="1"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3</a:t>
            </a:fld>
            <a:endParaRPr lang="en-US"/>
          </a:p>
        </p:txBody>
      </p:sp>
    </p:spTree>
    <p:extLst>
      <p:ext uri="{BB962C8B-B14F-4D97-AF65-F5344CB8AC3E}">
        <p14:creationId xmlns:p14="http://schemas.microsoft.com/office/powerpoint/2010/main" val="2800714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 open to  learning from other officials and taking constructive advice.  Don’t take personal or be defensive, it will make you a better official.</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22</a:t>
            </a:fld>
            <a:endParaRPr lang="en-US"/>
          </a:p>
        </p:txBody>
      </p:sp>
    </p:spTree>
    <p:extLst>
      <p:ext uri="{BB962C8B-B14F-4D97-AF65-F5344CB8AC3E}">
        <p14:creationId xmlns:p14="http://schemas.microsoft.com/office/powerpoint/2010/main" val="49094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Most important thing to keep in mind is to have fun!</a:t>
            </a:r>
            <a:endParaRPr lang="en-US" dirty="0" smtClean="0"/>
          </a:p>
          <a:p>
            <a:r>
              <a:rPr lang="en-US" dirty="0" smtClean="0"/>
              <a:t>(photo credit: Clark Bell,</a:t>
            </a:r>
            <a:r>
              <a:rPr lang="en-US" baseline="0" dirty="0" smtClean="0"/>
              <a:t> Vail Lacrosse Shootout LAREDO 3 Officials and Clinicians)</a:t>
            </a:r>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23</a:t>
            </a:fld>
            <a:endParaRPr lang="en-US"/>
          </a:p>
        </p:txBody>
      </p:sp>
    </p:spTree>
    <p:extLst>
      <p:ext uri="{BB962C8B-B14F-4D97-AF65-F5344CB8AC3E}">
        <p14:creationId xmlns:p14="http://schemas.microsoft.com/office/powerpoint/2010/main" val="220785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US Lacrosse Central</a:t>
            </a:r>
            <a:r>
              <a:rPr lang="en-US" baseline="0" dirty="0"/>
              <a:t> Hub at uslacrosse.arbitersports.com is your one stop shop for men’s officiating memos, articles, videos, downloadable resources, and rules tests. You can also find applications to this year’s LAREDO clinics.</a:t>
            </a:r>
          </a:p>
          <a:p>
            <a:r>
              <a:rPr lang="en-US" baseline="0" dirty="0"/>
              <a:t>Follow the Men’s Officials Education Program on Facebook at facebook.com/</a:t>
            </a:r>
            <a:r>
              <a:rPr lang="en-US" baseline="0" dirty="0" err="1"/>
              <a:t>menslaxofficials</a:t>
            </a:r>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24</a:t>
            </a:fld>
            <a:endParaRPr lang="en-US"/>
          </a:p>
        </p:txBody>
      </p:sp>
    </p:spTree>
    <p:extLst>
      <p:ext uri="{BB962C8B-B14F-4D97-AF65-F5344CB8AC3E}">
        <p14:creationId xmlns:p14="http://schemas.microsoft.com/office/powerpoint/2010/main" val="314684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If</a:t>
            </a:r>
            <a:r>
              <a:rPr lang="en-US" b="1" baseline="0" dirty="0" smtClean="0"/>
              <a:t> you are physically prepared you will be in position to make the right call.</a:t>
            </a:r>
          </a:p>
          <a:p>
            <a:pPr marL="628650" lvl="1" indent="-171450">
              <a:buFont typeface="Arial" panose="020B0604020202020204" pitchFamily="34" charset="0"/>
              <a:buChar char="•"/>
            </a:pPr>
            <a:r>
              <a:rPr lang="en-US" baseline="0" dirty="0" smtClean="0"/>
              <a:t>Hustle, but to get too far ahead of the play so you don’t miss a call.</a:t>
            </a:r>
          </a:p>
          <a:p>
            <a:pPr marL="628650" lvl="1" indent="-171450">
              <a:buFont typeface="Arial" panose="020B0604020202020204" pitchFamily="34" charset="0"/>
              <a:buChar char="•"/>
            </a:pPr>
            <a:r>
              <a:rPr lang="en-US" baseline="0" dirty="0" smtClean="0"/>
              <a:t>Know where to be on the field in specific situations</a:t>
            </a:r>
          </a:p>
        </p:txBody>
      </p:sp>
      <p:sp>
        <p:nvSpPr>
          <p:cNvPr id="4" name="Slide Number Placeholder 3"/>
          <p:cNvSpPr>
            <a:spLocks noGrp="1"/>
          </p:cNvSpPr>
          <p:nvPr>
            <p:ph type="sldNum" sz="quarter" idx="10"/>
          </p:nvPr>
        </p:nvSpPr>
        <p:spPr/>
        <p:txBody>
          <a:bodyPr/>
          <a:lstStyle/>
          <a:p>
            <a:fld id="{E2A66874-14C1-449F-9EB3-24ABC5F1C80C}" type="slidenum">
              <a:rPr lang="en-US" smtClean="0"/>
              <a:t>4</a:t>
            </a:fld>
            <a:endParaRPr lang="en-US"/>
          </a:p>
        </p:txBody>
      </p:sp>
    </p:spTree>
    <p:extLst>
      <p:ext uri="{BB962C8B-B14F-4D97-AF65-F5344CB8AC3E}">
        <p14:creationId xmlns:p14="http://schemas.microsoft.com/office/powerpoint/2010/main" val="323428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1" baseline="0" dirty="0" smtClean="0"/>
              <a:t>Good official are able to read the context of the game early.</a:t>
            </a:r>
          </a:p>
          <a:p>
            <a:pPr marL="628650" lvl="1" indent="-171450">
              <a:buFont typeface="Arial" panose="020B0604020202020204" pitchFamily="34" charset="0"/>
              <a:buChar char="•"/>
            </a:pPr>
            <a:r>
              <a:rPr lang="en-US" baseline="0" dirty="0" smtClean="0"/>
              <a:t>Is it </a:t>
            </a:r>
            <a:r>
              <a:rPr lang="en-US" baseline="0" dirty="0" err="1" smtClean="0"/>
              <a:t>chippy</a:t>
            </a:r>
            <a:r>
              <a:rPr lang="en-US" baseline="0" dirty="0" smtClean="0"/>
              <a:t> early?</a:t>
            </a:r>
          </a:p>
          <a:p>
            <a:pPr marL="628650" lvl="1" indent="-171450">
              <a:buFont typeface="Arial" panose="020B0604020202020204" pitchFamily="34" charset="0"/>
              <a:buChar char="•"/>
            </a:pPr>
            <a:r>
              <a:rPr lang="en-US" baseline="0" dirty="0" smtClean="0"/>
              <a:t>Is one team far better than the other?</a:t>
            </a:r>
          </a:p>
          <a:p>
            <a:pPr marL="628650" lvl="1" indent="-171450">
              <a:buFont typeface="Arial" panose="020B0604020202020204" pitchFamily="34" charset="0"/>
              <a:buChar char="•"/>
            </a:pPr>
            <a:r>
              <a:rPr lang="en-US" baseline="0" dirty="0" smtClean="0"/>
              <a:t>Are there personalities involved?</a:t>
            </a:r>
          </a:p>
          <a:p>
            <a:pPr marL="628650" lvl="1" indent="-171450">
              <a:buFont typeface="Arial" panose="020B0604020202020204" pitchFamily="34" charset="0"/>
              <a:buChar char="•"/>
            </a:pPr>
            <a:r>
              <a:rPr lang="en-US" baseline="0" dirty="0" smtClean="0"/>
              <a:t>Past history of the teams?</a:t>
            </a:r>
          </a:p>
          <a:p>
            <a:pPr marL="171450" lvl="0" indent="-171450">
              <a:buFont typeface="Arial" panose="020B0604020202020204" pitchFamily="34" charset="0"/>
              <a:buChar char="•"/>
            </a:pPr>
            <a:r>
              <a:rPr lang="en-US" b="1" baseline="0" dirty="0" smtClean="0"/>
              <a:t>You need to be able to adjust to the level of play.</a:t>
            </a:r>
          </a:p>
          <a:p>
            <a:pPr marL="628650" lvl="1" indent="-171450">
              <a:buFont typeface="Arial" panose="020B0604020202020204" pitchFamily="34" charset="0"/>
              <a:buChar char="•"/>
            </a:pPr>
            <a:r>
              <a:rPr lang="en-US" baseline="0" dirty="0" smtClean="0"/>
              <a:t>You don’t call a lower level JV game the same way you call two top D1 teams.</a:t>
            </a:r>
          </a:p>
          <a:p>
            <a:pPr marL="628650" lvl="1" indent="-171450">
              <a:buFont typeface="Arial" panose="020B0604020202020204" pitchFamily="34" charset="0"/>
              <a:buChar char="•"/>
            </a:pPr>
            <a:r>
              <a:rPr lang="en-US" baseline="0" dirty="0" smtClean="0"/>
              <a:t>You don’t call a youth game the same way you call a HS game.</a:t>
            </a:r>
          </a:p>
          <a:p>
            <a:pPr marL="171450" lvl="0" indent="-171450">
              <a:buFont typeface="Arial" panose="020B0604020202020204" pitchFamily="34" charset="0"/>
              <a:buChar char="•"/>
            </a:pPr>
            <a:r>
              <a:rPr lang="en-US" b="1" baseline="0" dirty="0" smtClean="0"/>
              <a:t>Don’t get stuck on your mistakes.  Move past them quickly.</a:t>
            </a:r>
          </a:p>
          <a:p>
            <a:pPr marL="171450" lvl="0" indent="-171450">
              <a:buFont typeface="Arial" panose="020B0604020202020204" pitchFamily="34" charset="0"/>
              <a:buChar char="•"/>
            </a:pPr>
            <a:r>
              <a:rPr lang="en-US" b="1" baseline="0" dirty="0" smtClean="0"/>
              <a:t>You have to get the rough, unnecessary and cheap penalties.</a:t>
            </a:r>
          </a:p>
          <a:p>
            <a:pPr marL="628650" lvl="1" indent="-171450">
              <a:buFont typeface="Arial" panose="020B0604020202020204" pitchFamily="34" charset="0"/>
              <a:buChar char="•"/>
            </a:pPr>
            <a:r>
              <a:rPr lang="en-US" baseline="0" dirty="0" smtClean="0"/>
              <a:t>Keep it in control and clamp down early if necessary.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5</a:t>
            </a:fld>
            <a:endParaRPr lang="en-US"/>
          </a:p>
        </p:txBody>
      </p:sp>
    </p:spTree>
    <p:extLst>
      <p:ext uri="{BB962C8B-B14F-4D97-AF65-F5344CB8AC3E}">
        <p14:creationId xmlns:p14="http://schemas.microsoft.com/office/powerpoint/2010/main" val="323428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1" baseline="0" dirty="0" smtClean="0"/>
              <a:t>You need to be able to adjust to the level of play.</a:t>
            </a:r>
          </a:p>
          <a:p>
            <a:pPr marL="628650" lvl="1" indent="-171450">
              <a:buFont typeface="Arial" panose="020B0604020202020204" pitchFamily="34" charset="0"/>
              <a:buChar char="•"/>
            </a:pPr>
            <a:r>
              <a:rPr lang="en-US" baseline="0" dirty="0" smtClean="0"/>
              <a:t>You don’t call a lower level JV game the same way you call two top D1 teams.</a:t>
            </a:r>
          </a:p>
          <a:p>
            <a:pPr marL="628650" lvl="1" indent="-171450">
              <a:buFont typeface="Arial" panose="020B0604020202020204" pitchFamily="34" charset="0"/>
              <a:buChar char="•"/>
            </a:pPr>
            <a:r>
              <a:rPr lang="en-US" baseline="0" dirty="0" smtClean="0"/>
              <a:t>You don’t call a youth game the same way you call a HS game.</a:t>
            </a:r>
          </a:p>
          <a:p>
            <a:pPr marL="171450" lvl="0" indent="-171450">
              <a:buFont typeface="Arial" panose="020B0604020202020204" pitchFamily="34" charset="0"/>
              <a:buChar char="•"/>
            </a:pPr>
            <a:r>
              <a:rPr lang="en-US" b="1" baseline="0" dirty="0" smtClean="0"/>
              <a:t>You have to get the rough, unnecessary and cheap penalties.</a:t>
            </a:r>
          </a:p>
          <a:p>
            <a:pPr marL="628650" lvl="1" indent="-171450">
              <a:buFont typeface="Arial" panose="020B0604020202020204" pitchFamily="34" charset="0"/>
              <a:buChar char="•"/>
            </a:pPr>
            <a:r>
              <a:rPr lang="en-US" baseline="0" dirty="0" smtClean="0"/>
              <a:t>Keep it in control and clamp down early if necessary.</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6</a:t>
            </a:fld>
            <a:endParaRPr lang="en-US"/>
          </a:p>
        </p:txBody>
      </p:sp>
    </p:spTree>
    <p:extLst>
      <p:ext uri="{BB962C8B-B14F-4D97-AF65-F5344CB8AC3E}">
        <p14:creationId xmlns:p14="http://schemas.microsoft.com/office/powerpoint/2010/main" val="76231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Don’t get stuck on your mistakes.  Move past them quickly.</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7</a:t>
            </a:fld>
            <a:endParaRPr lang="en-US"/>
          </a:p>
        </p:txBody>
      </p:sp>
    </p:spTree>
    <p:extLst>
      <p:ext uri="{BB962C8B-B14F-4D97-AF65-F5344CB8AC3E}">
        <p14:creationId xmlns:p14="http://schemas.microsoft.com/office/powerpoint/2010/main" val="2649380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Ther</a:t>
            </a:r>
            <a:r>
              <a:rPr lang="en-US" b="1" baseline="0" dirty="0" smtClean="0"/>
              <a:t>e is a fine line between throwing a flag and issuing a warning.</a:t>
            </a:r>
          </a:p>
          <a:p>
            <a:pPr marL="628650" lvl="1" indent="-171450">
              <a:buFont typeface="Arial" panose="020B0604020202020204" pitchFamily="34" charset="0"/>
              <a:buChar char="•"/>
            </a:pPr>
            <a:r>
              <a:rPr lang="en-US" baseline="0" dirty="0" smtClean="0"/>
              <a:t>You want to call the fouls involving safety, advantage.</a:t>
            </a:r>
          </a:p>
          <a:p>
            <a:pPr marL="628650" lvl="1" indent="-171450">
              <a:buFont typeface="Arial" panose="020B0604020202020204" pitchFamily="34" charset="0"/>
              <a:buChar char="•"/>
            </a:pPr>
            <a:r>
              <a:rPr lang="en-US" baseline="0" dirty="0" smtClean="0"/>
              <a:t>You also want to call the fouls certain fouls, even though there is no clear advantage</a:t>
            </a:r>
          </a:p>
          <a:p>
            <a:pPr marL="1085850" lvl="2" indent="-171450">
              <a:buFont typeface="Arial" panose="020B0604020202020204" pitchFamily="34" charset="0"/>
              <a:buChar char="•"/>
            </a:pPr>
            <a:r>
              <a:rPr lang="en-US" baseline="0" dirty="0" smtClean="0"/>
              <a:t>Offside away from the ball.  There is a line, everyone sees it, it is obvious when a player touches or goes over</a:t>
            </a:r>
          </a:p>
          <a:p>
            <a:pPr marL="1085850" lvl="2" indent="-171450">
              <a:buFont typeface="Arial" panose="020B0604020202020204" pitchFamily="34" charset="0"/>
              <a:buChar char="•"/>
            </a:pPr>
            <a:r>
              <a:rPr lang="en-US" baseline="0" dirty="0" smtClean="0"/>
              <a:t>To many players away from the ball.  Too many defenders?  What happens if there is a change of possession and a fast break?</a:t>
            </a:r>
          </a:p>
          <a:p>
            <a:pPr marL="171450" lvl="0" indent="-171450">
              <a:buFont typeface="Arial" panose="020B0604020202020204" pitchFamily="34" charset="0"/>
              <a:buChar char="•"/>
            </a:pPr>
            <a:r>
              <a:rPr lang="en-US" b="1" baseline="0" dirty="0" smtClean="0"/>
              <a:t>Try not to call fouls that provide no clear advantage.</a:t>
            </a:r>
          </a:p>
          <a:p>
            <a:pPr marL="628650" lvl="1" indent="-171450">
              <a:buFont typeface="Arial" panose="020B0604020202020204" pitchFamily="34" charset="0"/>
              <a:buChar char="•"/>
            </a:pPr>
            <a:r>
              <a:rPr lang="en-US" baseline="0" dirty="0" smtClean="0"/>
              <a:t>A player steps onto the field one or two steps out of the substitution box before the other player is in the box and play is on the other side of the field.</a:t>
            </a:r>
          </a:p>
          <a:p>
            <a:pPr marL="628650" lvl="1" indent="-171450">
              <a:buFont typeface="Arial" panose="020B0604020202020204" pitchFamily="34" charset="0"/>
              <a:buChar char="•"/>
            </a:pPr>
            <a:r>
              <a:rPr lang="en-US" baseline="0" dirty="0" smtClean="0"/>
              <a:t>A player is upset and cusses quietly to himself or says something to a teammate.  Issue a warning, tell him to settle down.</a:t>
            </a:r>
          </a:p>
          <a:p>
            <a:pPr marL="628650" lvl="1" indent="-171450">
              <a:buFont typeface="Arial" panose="020B0604020202020204" pitchFamily="34" charset="0"/>
              <a:buChar char="•"/>
            </a:pPr>
            <a:r>
              <a:rPr lang="en-US" baseline="0" dirty="0" smtClean="0"/>
              <a:t>However, don’t tolerate the F-bomb if directed inappropriately</a:t>
            </a:r>
          </a:p>
          <a:p>
            <a:pPr marL="628650" lvl="1" indent="-171450">
              <a:buFont typeface="Arial" panose="020B0604020202020204" pitchFamily="34" charset="0"/>
              <a:buChar char="•"/>
            </a:pPr>
            <a:r>
              <a:rPr lang="en-US" baseline="0" dirty="0" smtClean="0"/>
              <a:t>Don’t be </a:t>
            </a:r>
            <a:r>
              <a:rPr lang="en-US" baseline="0" dirty="0" err="1" smtClean="0"/>
              <a:t>ticky</a:t>
            </a:r>
            <a:r>
              <a:rPr lang="en-US" baseline="0" dirty="0" smtClean="0"/>
              <a:t> tacky on rules.  Manage the game appropriately</a:t>
            </a:r>
          </a:p>
          <a:p>
            <a:pPr marL="171450" lvl="0" indent="-171450">
              <a:buFont typeface="Arial" panose="020B0604020202020204" pitchFamily="34" charset="0"/>
              <a:buChar char="•"/>
            </a:pPr>
            <a:r>
              <a:rPr lang="en-US" b="1" baseline="0" dirty="0" smtClean="0"/>
              <a:t>Most importantly – DON’T penalty hunt.</a:t>
            </a:r>
          </a:p>
          <a:p>
            <a:pPr marL="628650" lvl="1" indent="-171450">
              <a:buFont typeface="Arial" panose="020B0604020202020204" pitchFamily="34" charset="0"/>
              <a:buChar char="•"/>
            </a:pPr>
            <a:r>
              <a:rPr lang="en-US" baseline="0" dirty="0" smtClean="0"/>
              <a:t>Don’t look to stick it to a kid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9</a:t>
            </a:fld>
            <a:endParaRPr lang="en-US"/>
          </a:p>
        </p:txBody>
      </p:sp>
    </p:spTree>
    <p:extLst>
      <p:ext uri="{BB962C8B-B14F-4D97-AF65-F5344CB8AC3E}">
        <p14:creationId xmlns:p14="http://schemas.microsoft.com/office/powerpoint/2010/main" val="426202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smtClean="0"/>
              <a:t>Before</a:t>
            </a:r>
            <a:r>
              <a:rPr lang="en-US" b="1" baseline="0" dirty="0" smtClean="0"/>
              <a:t> the game, the referee should email the head coach and the crew to confirm game details.</a:t>
            </a:r>
          </a:p>
          <a:p>
            <a:pPr marL="628650" lvl="1" indent="-171450">
              <a:buFont typeface="Arial" panose="020B0604020202020204" pitchFamily="34" charset="0"/>
              <a:buChar char="•"/>
            </a:pPr>
            <a:r>
              <a:rPr lang="en-US" baseline="0" dirty="0" smtClean="0"/>
              <a:t>Time, Location, who the crew is, and contact information.</a:t>
            </a:r>
          </a:p>
          <a:p>
            <a:pPr marL="171450" lvl="0" indent="-171450">
              <a:buFont typeface="Arial" panose="020B0604020202020204" pitchFamily="34" charset="0"/>
              <a:buChar char="•"/>
            </a:pPr>
            <a:r>
              <a:rPr lang="en-US" dirty="0" smtClean="0"/>
              <a:t>The referee should then</a:t>
            </a:r>
            <a:r>
              <a:rPr lang="en-US" baseline="0" dirty="0" smtClean="0"/>
              <a:t> send a separate email to the crew to let them know when to meet in the parking lot and any other details they need to be aware.  Make sure you have all cell phone number.</a:t>
            </a:r>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10</a:t>
            </a:fld>
            <a:endParaRPr lang="en-US"/>
          </a:p>
        </p:txBody>
      </p:sp>
    </p:spTree>
    <p:extLst>
      <p:ext uri="{BB962C8B-B14F-4D97-AF65-F5344CB8AC3E}">
        <p14:creationId xmlns:p14="http://schemas.microsoft.com/office/powerpoint/2010/main" val="563796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1" baseline="0" dirty="0" smtClean="0"/>
              <a:t>During the game</a:t>
            </a:r>
          </a:p>
          <a:p>
            <a:pPr marL="628650" lvl="1" indent="-171450">
              <a:buFont typeface="Arial" panose="020B0604020202020204" pitchFamily="34" charset="0"/>
              <a:buChar char="•"/>
            </a:pPr>
            <a:r>
              <a:rPr lang="en-US" baseline="0" dirty="0" smtClean="0"/>
              <a:t>Be polite, but firm with coaches and players</a:t>
            </a:r>
          </a:p>
          <a:p>
            <a:pPr marL="628650" lvl="1" indent="-171450">
              <a:buFont typeface="Arial" panose="020B0604020202020204" pitchFamily="34" charset="0"/>
              <a:buChar char="•"/>
            </a:pPr>
            <a:r>
              <a:rPr lang="en-US" baseline="0" dirty="0" smtClean="0"/>
              <a:t>If a coach has a question or wants an explanation let him know that as soon there is a stoppage of play, ask him to remind you at that time to visit.</a:t>
            </a:r>
          </a:p>
          <a:p>
            <a:pPr marL="628650" lvl="1" indent="-171450">
              <a:buFont typeface="Arial" panose="020B0604020202020204" pitchFamily="34" charset="0"/>
              <a:buChar char="•"/>
            </a:pPr>
            <a:r>
              <a:rPr lang="en-US" baseline="0" dirty="0" smtClean="0"/>
              <a:t>Keep in mind coaches are excitable.  The louder and faster they talk, the lower and slower your should talk.</a:t>
            </a:r>
          </a:p>
          <a:p>
            <a:pPr marL="628650" lvl="1" indent="-171450">
              <a:buFont typeface="Arial" panose="020B0604020202020204" pitchFamily="34" charset="0"/>
              <a:buChar char="•"/>
            </a:pPr>
            <a:r>
              <a:rPr lang="en-US" baseline="0" dirty="0" smtClean="0"/>
              <a:t>The head coach is the only one that can talk to you.  If you have an issue with an assistant coach, remind the head coach that all communication should come from him.</a:t>
            </a:r>
          </a:p>
          <a:p>
            <a:pPr marL="628650" lvl="1" indent="-171450">
              <a:buFont typeface="Arial" panose="020B0604020202020204" pitchFamily="34" charset="0"/>
              <a:buChar char="•"/>
            </a:pPr>
            <a:r>
              <a:rPr lang="en-US" baseline="0" dirty="0" smtClean="0"/>
              <a:t>To be overly sensitive to comments made from the stands or sidelines. Don’t have “rabbit ears”</a:t>
            </a:r>
          </a:p>
          <a:p>
            <a:pPr marL="1085850" lvl="2" indent="-171450">
              <a:buFont typeface="Arial" panose="020B0604020202020204" pitchFamily="34" charset="0"/>
              <a:buChar char="•"/>
            </a:pPr>
            <a:r>
              <a:rPr lang="en-US" baseline="0" dirty="0" smtClean="0"/>
              <a:t>However, if it is personal or in appropriate, handle the situation with the coach and field administrator.</a:t>
            </a:r>
          </a:p>
          <a:p>
            <a:pPr marL="628650" lvl="1" indent="-171450">
              <a:buFont typeface="Arial" panose="020B0604020202020204" pitchFamily="34" charset="0"/>
              <a:buChar char="•"/>
            </a:pPr>
            <a:r>
              <a:rPr lang="en-US" baseline="0" dirty="0" smtClean="0"/>
              <a:t>Make sure you back up your crew, don’t throw them under the bus no matter how bad of a game a crew member may be having.</a:t>
            </a:r>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11</a:t>
            </a:fld>
            <a:endParaRPr lang="en-US"/>
          </a:p>
        </p:txBody>
      </p:sp>
    </p:spTree>
    <p:extLst>
      <p:ext uri="{BB962C8B-B14F-4D97-AF65-F5344CB8AC3E}">
        <p14:creationId xmlns:p14="http://schemas.microsoft.com/office/powerpoint/2010/main" val="373519134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225802"/>
            <a:ext cx="10363200" cy="1470025"/>
          </a:xfrm>
        </p:spPr>
        <p:txBody>
          <a:bodyPr>
            <a:noAutofit/>
          </a:bodyPr>
          <a:lstStyle>
            <a:lvl1pPr>
              <a:defRPr sz="4000" b="0"/>
            </a:lvl1pPr>
          </a:lstStyle>
          <a:p>
            <a:r>
              <a:rPr lang="en-US" smtClean="0"/>
              <a:t>Click to edit Master title style</a:t>
            </a:r>
            <a:endParaRPr lang="en-US" dirty="0"/>
          </a:p>
        </p:txBody>
      </p:sp>
      <p:sp>
        <p:nvSpPr>
          <p:cNvPr id="3" name="Subtitle 2"/>
          <p:cNvSpPr>
            <a:spLocks noGrp="1"/>
          </p:cNvSpPr>
          <p:nvPr>
            <p:ph type="subTitle" idx="1"/>
          </p:nvPr>
        </p:nvSpPr>
        <p:spPr>
          <a:xfrm>
            <a:off x="1828799" y="4851400"/>
            <a:ext cx="8534400" cy="1117600"/>
          </a:xfrm>
        </p:spPr>
        <p:txBody>
          <a:bodyPr anchor="ct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206489" y="279401"/>
            <a:ext cx="5681483" cy="2840741"/>
          </a:xfrm>
          <a:prstGeom prst="rect">
            <a:avLst/>
          </a:prstGeom>
        </p:spPr>
      </p:pic>
      <p:sp>
        <p:nvSpPr>
          <p:cNvPr id="6"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
        <p:nvSpPr>
          <p:cNvPr id="7"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17387013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1"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35" name="Title 1"/>
          <p:cNvSpPr>
            <a:spLocks noGrp="1"/>
          </p:cNvSpPr>
          <p:nvPr>
            <p:ph type="title"/>
          </p:nvPr>
        </p:nvSpPr>
        <p:spPr>
          <a:xfrm>
            <a:off x="2" y="43131"/>
            <a:ext cx="12192001" cy="388188"/>
          </a:xfrm>
        </p:spPr>
        <p:txBody>
          <a:bodyPr/>
          <a:lstStyle/>
          <a:p>
            <a:r>
              <a:rPr lang="en-US" smtClean="0"/>
              <a:t>Click to edit Master title style</a:t>
            </a:r>
            <a:endParaRPr lang="en-US"/>
          </a:p>
        </p:txBody>
      </p:sp>
      <p:grpSp>
        <p:nvGrpSpPr>
          <p:cNvPr id="57" name="Group 56"/>
          <p:cNvGrpSpPr/>
          <p:nvPr userDrawn="1"/>
        </p:nvGrpSpPr>
        <p:grpSpPr>
          <a:xfrm flipH="1">
            <a:off x="5994402"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185117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eld Right Solo">
    <p:spTree>
      <p:nvGrpSpPr>
        <p:cNvPr id="1" name=""/>
        <p:cNvGrpSpPr/>
        <p:nvPr/>
      </p:nvGrpSpPr>
      <p:grpSpPr>
        <a:xfrm>
          <a:off x="0" y="0"/>
          <a:ext cx="0" cy="0"/>
          <a:chOff x="0" y="0"/>
          <a:chExt cx="0" cy="0"/>
        </a:xfrm>
      </p:grpSpPr>
      <p:sp>
        <p:nvSpPr>
          <p:cNvPr id="31"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27" name="Title 1"/>
          <p:cNvSpPr>
            <a:spLocks noGrp="1"/>
          </p:cNvSpPr>
          <p:nvPr>
            <p:ph type="title"/>
          </p:nvPr>
        </p:nvSpPr>
        <p:spPr>
          <a:xfrm>
            <a:off x="2" y="43131"/>
            <a:ext cx="12192001" cy="388188"/>
          </a:xfrm>
        </p:spPr>
        <p:txBody>
          <a:bodyPr/>
          <a:lstStyle/>
          <a:p>
            <a:r>
              <a:rPr lang="en-US" smtClean="0"/>
              <a:t>Click to edit Master title style</a:t>
            </a:r>
            <a:endParaRPr lang="en-US"/>
          </a:p>
        </p:txBody>
      </p:sp>
      <p:grpSp>
        <p:nvGrpSpPr>
          <p:cNvPr id="90" name="Group 89"/>
          <p:cNvGrpSpPr/>
          <p:nvPr userDrawn="1"/>
        </p:nvGrpSpPr>
        <p:grpSpPr>
          <a:xfrm>
            <a:off x="2718819" y="545105"/>
            <a:ext cx="6754367" cy="6230593"/>
            <a:chOff x="4487571" y="624396"/>
            <a:chExt cx="4506624" cy="4157154"/>
          </a:xfrm>
        </p:grpSpPr>
        <p:sp>
          <p:nvSpPr>
            <p:cNvPr id="91" name="Rectangle 90"/>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Rectangle 92"/>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6" name="Rectangle 95"/>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8"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9"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00" name="Straight Connector 99"/>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2" name="Straight Connector 101"/>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6" name="Rectangle 105"/>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1"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137006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eld Left Text">
    <p:spTree>
      <p:nvGrpSpPr>
        <p:cNvPr id="1" name=""/>
        <p:cNvGrpSpPr/>
        <p:nvPr/>
      </p:nvGrpSpPr>
      <p:grpSpPr>
        <a:xfrm>
          <a:off x="0" y="0"/>
          <a:ext cx="0" cy="0"/>
          <a:chOff x="0" y="0"/>
          <a:chExt cx="0" cy="0"/>
        </a:xfrm>
      </p:grpSpPr>
      <p:sp>
        <p:nvSpPr>
          <p:cNvPr id="66" name="Content Placeholder 3"/>
          <p:cNvSpPr>
            <a:spLocks noGrp="1"/>
          </p:cNvSpPr>
          <p:nvPr>
            <p:ph sz="half" idx="2"/>
          </p:nvPr>
        </p:nvSpPr>
        <p:spPr>
          <a:xfrm>
            <a:off x="6577161" y="742002"/>
            <a:ext cx="5384800" cy="56416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28" name="Title 1"/>
          <p:cNvSpPr>
            <a:spLocks noGrp="1"/>
          </p:cNvSpPr>
          <p:nvPr>
            <p:ph type="title"/>
          </p:nvPr>
        </p:nvSpPr>
        <p:spPr>
          <a:xfrm>
            <a:off x="2" y="43131"/>
            <a:ext cx="12192001" cy="388188"/>
          </a:xfrm>
        </p:spPr>
        <p:txBody>
          <a:bodyPr/>
          <a:lstStyle/>
          <a:p>
            <a:r>
              <a:rPr lang="en-US" smtClean="0"/>
              <a:t>Click to edit Master title style</a:t>
            </a:r>
            <a:endParaRPr lang="en-US"/>
          </a:p>
        </p:txBody>
      </p:sp>
      <p:grpSp>
        <p:nvGrpSpPr>
          <p:cNvPr id="31" name="Group 30"/>
          <p:cNvGrpSpPr/>
          <p:nvPr userDrawn="1"/>
        </p:nvGrpSpPr>
        <p:grpSpPr>
          <a:xfrm>
            <a:off x="221310" y="832528"/>
            <a:ext cx="5976292" cy="5542872"/>
            <a:chOff x="76200" y="624396"/>
            <a:chExt cx="4482219" cy="4157154"/>
          </a:xfrm>
        </p:grpSpPr>
        <p:sp>
          <p:nvSpPr>
            <p:cNvPr id="34" name="Rectangle 33"/>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4"/>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41"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45" name="Rectangle 44"/>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51"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52"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58" name="Straight Connector 57"/>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3" name="Straight Connector 62"/>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0" name="Rectangle 69"/>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196315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eld Left Solo">
    <p:spTree>
      <p:nvGrpSpPr>
        <p:cNvPr id="1" name=""/>
        <p:cNvGrpSpPr/>
        <p:nvPr/>
      </p:nvGrpSpPr>
      <p:grpSpPr>
        <a:xfrm>
          <a:off x="0" y="0"/>
          <a:ext cx="0" cy="0"/>
          <a:chOff x="0" y="0"/>
          <a:chExt cx="0" cy="0"/>
        </a:xfrm>
      </p:grpSpPr>
      <p:sp>
        <p:nvSpPr>
          <p:cNvPr id="28" name="Footer Placeholder 8"/>
          <p:cNvSpPr>
            <a:spLocks noGrp="1"/>
          </p:cNvSpPr>
          <p:nvPr userDrawn="1">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27" name="Title 1"/>
          <p:cNvSpPr>
            <a:spLocks noGrp="1"/>
          </p:cNvSpPr>
          <p:nvPr userDrawn="1">
            <p:ph type="title"/>
          </p:nvPr>
        </p:nvSpPr>
        <p:spPr>
          <a:xfrm>
            <a:off x="2" y="43131"/>
            <a:ext cx="12192001" cy="388188"/>
          </a:xfrm>
        </p:spPr>
        <p:txBody>
          <a:bodyPr/>
          <a:lstStyle/>
          <a:p>
            <a:r>
              <a:rPr lang="en-US" smtClean="0"/>
              <a:t>Click to edit Master title style</a:t>
            </a:r>
            <a:endParaRPr lang="en-US"/>
          </a:p>
        </p:txBody>
      </p:sp>
      <p:grpSp>
        <p:nvGrpSpPr>
          <p:cNvPr id="93" name="Group 92"/>
          <p:cNvGrpSpPr/>
          <p:nvPr userDrawn="1"/>
        </p:nvGrpSpPr>
        <p:grpSpPr>
          <a:xfrm flipH="1">
            <a:off x="2718819" y="545105"/>
            <a:ext cx="6754367" cy="6230593"/>
            <a:chOff x="4487571" y="624396"/>
            <a:chExt cx="4506624" cy="4157154"/>
          </a:xfrm>
        </p:grpSpPr>
        <p:sp>
          <p:nvSpPr>
            <p:cNvPr id="94" name="Rectangle 93"/>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94"/>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95"/>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9" name="Rectangle 98"/>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101"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2"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03" name="Straight Connector 102"/>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5" name="Straight Connector 104"/>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9" name="Rectangle 108"/>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1"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212802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750110"/>
            <a:ext cx="5386917"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389872"/>
            <a:ext cx="5386917" cy="5002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0" y="750110"/>
            <a:ext cx="5389033"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1389873"/>
            <a:ext cx="5389033" cy="50023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8"/>
          <p:cNvSpPr>
            <a:spLocks noGrp="1"/>
          </p:cNvSpPr>
          <p:nvPr>
            <p:ph type="ftr" sz="quarter" idx="10"/>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8" name="Title 1"/>
          <p:cNvSpPr>
            <a:spLocks noGrp="1"/>
          </p:cNvSpPr>
          <p:nvPr>
            <p:ph type="title"/>
          </p:nvPr>
        </p:nvSpPr>
        <p:spPr>
          <a:xfrm>
            <a:off x="2" y="43131"/>
            <a:ext cx="12192001" cy="388188"/>
          </a:xfrm>
        </p:spPr>
        <p:txBody>
          <a:bodyPr/>
          <a:lstStyle/>
          <a:p>
            <a:r>
              <a:rPr lang="en-US" smtClean="0"/>
              <a:t>Click to edit Master title style</a:t>
            </a:r>
            <a:endParaRPr lang="en-US"/>
          </a:p>
        </p:txBody>
      </p:sp>
      <p:sp>
        <p:nvSpPr>
          <p:cNvPr id="9"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60025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1"/>
          <p:cNvSpPr>
            <a:spLocks noGrp="1"/>
          </p:cNvSpPr>
          <p:nvPr>
            <p:ph type="title"/>
          </p:nvPr>
        </p:nvSpPr>
        <p:spPr>
          <a:xfrm>
            <a:off x="2" y="43131"/>
            <a:ext cx="12192001" cy="388188"/>
          </a:xfrm>
        </p:spPr>
        <p:txBody>
          <a:bodyPr/>
          <a:lstStyle/>
          <a:p>
            <a:r>
              <a:rPr lang="en-US" smtClean="0"/>
              <a:t>Click to edit Master title style</a:t>
            </a:r>
            <a:endParaRPr lang="en-US" dirty="0"/>
          </a:p>
        </p:txBody>
      </p:sp>
      <p:sp>
        <p:nvSpPr>
          <p:cNvPr id="5"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974263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3"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1909428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314F1D-F961-4D18-9917-3EAFF40C662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183028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14F1D-F961-4D18-9917-3EAFF40C662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84665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314F1D-F961-4D18-9917-3EAFF40C662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264705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noAutofit/>
          </a:bodyPr>
          <a:lstStyle>
            <a:lvl1pPr>
              <a:defRPr sz="4000">
                <a:solidFill>
                  <a:srgbClr val="FEBC1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5"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1609406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314F1D-F961-4D18-9917-3EAFF40C6629}" type="datetimeFigureOut">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2184468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314F1D-F961-4D18-9917-3EAFF40C6629}" type="datetimeFigureOut">
              <a:rPr lang="en-US" smtClean="0"/>
              <a:t>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1596795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314F1D-F961-4D18-9917-3EAFF40C6629}" type="datetimeFigureOut">
              <a:rPr lang="en-US" smtClean="0"/>
              <a:t>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4131229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14F1D-F961-4D18-9917-3EAFF40C6629}" type="datetimeFigureOut">
              <a:rPr lang="en-US" smtClean="0"/>
              <a:t>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1407333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14F1D-F961-4D18-9917-3EAFF40C6629}" type="datetimeFigureOut">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2840375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314F1D-F961-4D18-9917-3EAFF40C6629}" type="datetimeFigureOut">
              <a:rPr lang="en-US" smtClean="0"/>
              <a:t>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342173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14F1D-F961-4D18-9917-3EAFF40C662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3177924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14F1D-F961-4D18-9917-3EAFF40C6629}" type="datetimeFigureOut">
              <a:rPr lang="en-US" smtClean="0"/>
              <a:t>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46D5DC-F15A-49D2-A481-720BCDAD282D}" type="slidenum">
              <a:rPr lang="en-US" smtClean="0"/>
              <a:t>‹#›</a:t>
            </a:fld>
            <a:endParaRPr lang="en-US"/>
          </a:p>
        </p:txBody>
      </p:sp>
    </p:spTree>
    <p:extLst>
      <p:ext uri="{BB962C8B-B14F-4D97-AF65-F5344CB8AC3E}">
        <p14:creationId xmlns:p14="http://schemas.microsoft.com/office/powerpoint/2010/main" val="422903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noAutofit/>
          </a:bodyPr>
          <a:lstStyle>
            <a:lvl1pPr algn="l">
              <a:defRPr sz="3200" b="0" cap="all">
                <a:solidFill>
                  <a:srgbClr val="FEBC1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5"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31405477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5" name="Title 1"/>
          <p:cNvSpPr>
            <a:spLocks noGrp="1"/>
          </p:cNvSpPr>
          <p:nvPr>
            <p:ph type="title"/>
          </p:nvPr>
        </p:nvSpPr>
        <p:spPr>
          <a:xfrm>
            <a:off x="-1" y="45954"/>
            <a:ext cx="12192001" cy="388188"/>
          </a:xfrm>
        </p:spPr>
        <p:txBody>
          <a:bodyPr/>
          <a:lstStyle/>
          <a:p>
            <a:r>
              <a:rPr lang="en-US" smtClean="0"/>
              <a:t>Click to edit Master title style</a:t>
            </a:r>
            <a:endParaRPr lang="en-US"/>
          </a:p>
        </p:txBody>
      </p:sp>
      <p:sp>
        <p:nvSpPr>
          <p:cNvPr id="6"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2343808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741873"/>
            <a:ext cx="5384800" cy="52271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741873"/>
            <a:ext cx="5384800" cy="52271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6"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
        <p:nvSpPr>
          <p:cNvPr id="7" name="Title 1"/>
          <p:cNvSpPr>
            <a:spLocks noGrp="1"/>
          </p:cNvSpPr>
          <p:nvPr>
            <p:ph type="title"/>
          </p:nvPr>
        </p:nvSpPr>
        <p:spPr>
          <a:xfrm>
            <a:off x="-1" y="45954"/>
            <a:ext cx="12192001" cy="388188"/>
          </a:xfrm>
        </p:spPr>
        <p:txBody>
          <a:bodyPr/>
          <a:lstStyle/>
          <a:p>
            <a:r>
              <a:rPr lang="en-US" smtClean="0"/>
              <a:t>Click to edit Master title style</a:t>
            </a:r>
            <a:endParaRPr lang="en-US"/>
          </a:p>
        </p:txBody>
      </p:sp>
    </p:spTree>
    <p:extLst>
      <p:ext uri="{BB962C8B-B14F-4D97-AF65-F5344CB8AC3E}">
        <p14:creationId xmlns:p14="http://schemas.microsoft.com/office/powerpoint/2010/main" val="3570825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5954"/>
            <a:ext cx="12192001" cy="388188"/>
          </a:xfrm>
        </p:spPr>
        <p:txBody>
          <a:bodyPr/>
          <a:lstStyle/>
          <a:p>
            <a:r>
              <a:rPr lang="en-US" smtClean="0"/>
              <a:t>Click to edit Master title style</a:t>
            </a:r>
            <a:endParaRPr lang="en-US"/>
          </a:p>
        </p:txBody>
      </p:sp>
      <p:sp>
        <p:nvSpPr>
          <p:cNvPr id="41"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grpSp>
        <p:nvGrpSpPr>
          <p:cNvPr id="74" name="Group 73"/>
          <p:cNvGrpSpPr/>
          <p:nvPr userDrawn="1"/>
        </p:nvGrpSpPr>
        <p:grpSpPr>
          <a:xfrm>
            <a:off x="150673"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5"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603817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2" y="43131"/>
            <a:ext cx="12192001" cy="388188"/>
          </a:xfrm>
        </p:spPr>
        <p:txBody>
          <a:bodyPr/>
          <a:lstStyle/>
          <a:p>
            <a:r>
              <a:rPr lang="en-US" smtClean="0"/>
              <a:t>Click to edit Master title style</a:t>
            </a:r>
            <a:endParaRPr lang="en-US"/>
          </a:p>
        </p:txBody>
      </p:sp>
      <p:sp>
        <p:nvSpPr>
          <p:cNvPr id="21"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grpSp>
        <p:nvGrpSpPr>
          <p:cNvPr id="9" name="Group 8"/>
          <p:cNvGrpSpPr/>
          <p:nvPr userDrawn="1"/>
        </p:nvGrpSpPr>
        <p:grpSpPr>
          <a:xfrm>
            <a:off x="190949" y="419545"/>
            <a:ext cx="11741447" cy="5971205"/>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grpSp>
      <p:sp>
        <p:nvSpPr>
          <p:cNvPr id="18"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20224115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Field Veritcal Goal Up">
    <p:spTree>
      <p:nvGrpSpPr>
        <p:cNvPr id="1" name=""/>
        <p:cNvGrpSpPr/>
        <p:nvPr/>
      </p:nvGrpSpPr>
      <p:grpSpPr>
        <a:xfrm>
          <a:off x="0" y="0"/>
          <a:ext cx="0" cy="0"/>
          <a:chOff x="0" y="0"/>
          <a:chExt cx="0" cy="0"/>
        </a:xfrm>
      </p:grpSpPr>
      <p:sp>
        <p:nvSpPr>
          <p:cNvPr id="180" name="Title 1"/>
          <p:cNvSpPr>
            <a:spLocks noGrp="1"/>
          </p:cNvSpPr>
          <p:nvPr>
            <p:ph type="title"/>
          </p:nvPr>
        </p:nvSpPr>
        <p:spPr>
          <a:xfrm>
            <a:off x="2" y="43131"/>
            <a:ext cx="12192001" cy="388188"/>
          </a:xfrm>
        </p:spPr>
        <p:txBody>
          <a:bodyPr/>
          <a:lstStyle/>
          <a:p>
            <a:r>
              <a:rPr lang="en-US" smtClean="0"/>
              <a:t>Click to edit Master title style</a:t>
            </a:r>
            <a:endParaRPr lang="en-US"/>
          </a:p>
        </p:txBody>
      </p:sp>
      <p:sp>
        <p:nvSpPr>
          <p:cNvPr id="52" name="Footer Placeholder 8"/>
          <p:cNvSpPr>
            <a:spLocks noGrp="1"/>
          </p:cNvSpPr>
          <p:nvPr userDrawn="1">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grpSp>
        <p:nvGrpSpPr>
          <p:cNvPr id="3" name="Group 2"/>
          <p:cNvGrpSpPr/>
          <p:nvPr userDrawn="1"/>
        </p:nvGrpSpPr>
        <p:grpSpPr>
          <a:xfrm>
            <a:off x="190949" y="322442"/>
            <a:ext cx="11741447" cy="6086787"/>
            <a:chOff x="143210" y="241831"/>
            <a:chExt cx="8806085" cy="4565090"/>
          </a:xfrm>
        </p:grpSpPr>
        <p:sp>
          <p:nvSpPr>
            <p:cNvPr id="34" name="Rectangle 33"/>
            <p:cNvSpPr/>
            <p:nvPr/>
          </p:nvSpPr>
          <p:spPr>
            <a:xfrm>
              <a:off x="7380744" y="368852"/>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34"/>
            <p:cNvSpPr/>
            <p:nvPr/>
          </p:nvSpPr>
          <p:spPr>
            <a:xfrm>
              <a:off x="1694239" y="368852"/>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35"/>
            <p:cNvSpPr/>
            <p:nvPr/>
          </p:nvSpPr>
          <p:spPr>
            <a:xfrm>
              <a:off x="277476" y="368852"/>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Shape 35"/>
            <p:cNvSpPr/>
            <p:nvPr/>
          </p:nvSpPr>
          <p:spPr>
            <a:xfrm>
              <a:off x="4248329" y="1202377"/>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38" name="Straight Connector 37"/>
            <p:cNvCxnSpPr/>
            <p:nvPr/>
          </p:nvCxnSpPr>
          <p:spPr>
            <a:xfrm>
              <a:off x="4508076" y="1569553"/>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77476" y="3172614"/>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40" name="Straight Connector 39"/>
            <p:cNvCxnSpPr/>
            <p:nvPr/>
          </p:nvCxnSpPr>
          <p:spPr>
            <a:xfrm>
              <a:off x="1708581" y="400740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82664" y="400740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Shape 41"/>
            <p:cNvSpPr/>
            <p:nvPr/>
          </p:nvSpPr>
          <p:spPr>
            <a:xfrm>
              <a:off x="8770594" y="241831"/>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43" name="Shape 41"/>
            <p:cNvSpPr/>
            <p:nvPr/>
          </p:nvSpPr>
          <p:spPr>
            <a:xfrm>
              <a:off x="236098" y="241831"/>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44" name="Rectangle 43"/>
            <p:cNvSpPr/>
            <p:nvPr/>
          </p:nvSpPr>
          <p:spPr>
            <a:xfrm rot="5400000">
              <a:off x="4609340" y="4721637"/>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Shape 41"/>
            <p:cNvSpPr/>
            <p:nvPr/>
          </p:nvSpPr>
          <p:spPr>
            <a:xfrm rot="5400000">
              <a:off x="8839449" y="469707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55" name="Isosceles Triangle 54"/>
            <p:cNvSpPr/>
            <p:nvPr userDrawn="1"/>
          </p:nvSpPr>
          <p:spPr>
            <a:xfrm rot="5400000" flipV="1">
              <a:off x="140948" y="3969912"/>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8"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9369037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p:nvPr>
        </p:nvSpPr>
        <p:spPr>
          <a:xfrm>
            <a:off x="2" y="43131"/>
            <a:ext cx="12192001" cy="388188"/>
          </a:xfrm>
        </p:spPr>
        <p:txBody>
          <a:bodyPr/>
          <a:lstStyle/>
          <a:p>
            <a:r>
              <a:rPr lang="en-US" smtClean="0"/>
              <a:t>Click to edit Master title style</a:t>
            </a:r>
            <a:endParaRPr lang="en-US"/>
          </a:p>
        </p:txBody>
      </p:sp>
      <p:sp>
        <p:nvSpPr>
          <p:cNvPr id="12" name="Footer Placeholder 8"/>
          <p:cNvSpPr>
            <a:spLocks noGrp="1"/>
          </p:cNvSpPr>
          <p:nvPr userDrawn="1">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grpSp>
        <p:nvGrpSpPr>
          <p:cNvPr id="2" name="Group 1"/>
          <p:cNvGrpSpPr/>
          <p:nvPr userDrawn="1"/>
        </p:nvGrpSpPr>
        <p:grpSpPr>
          <a:xfrm>
            <a:off x="2" y="584202"/>
            <a:ext cx="12192001" cy="5334097"/>
            <a:chOff x="1" y="438150"/>
            <a:chExt cx="9144001" cy="4000573"/>
          </a:xfrm>
        </p:grpSpPr>
        <p:sp>
          <p:nvSpPr>
            <p:cNvPr id="49" name="Shape 14"/>
            <p:cNvSpPr/>
            <p:nvPr/>
          </p:nvSpPr>
          <p:spPr>
            <a:xfrm flipH="1" flipV="1">
              <a:off x="190811" y="438150"/>
              <a:ext cx="0" cy="3990029"/>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sp>
          <p:nvSpPr>
            <p:cNvPr id="50" name="Shape 16"/>
            <p:cNvSpPr/>
            <p:nvPr/>
          </p:nvSpPr>
          <p:spPr>
            <a:xfrm>
              <a:off x="1" y="720239"/>
              <a:ext cx="9144000"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sp>
          <p:nvSpPr>
            <p:cNvPr id="51" name="Shape 17"/>
            <p:cNvSpPr/>
            <p:nvPr/>
          </p:nvSpPr>
          <p:spPr>
            <a:xfrm flipV="1">
              <a:off x="2" y="4417637"/>
              <a:ext cx="9144000"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sp>
          <p:nvSpPr>
            <p:cNvPr id="62" name="Shape 35"/>
            <p:cNvSpPr/>
            <p:nvPr/>
          </p:nvSpPr>
          <p:spPr>
            <a:xfrm>
              <a:off x="3926960" y="2431696"/>
              <a:ext cx="1252291" cy="1206854"/>
            </a:xfrm>
            <a:prstGeom prst="ellipse">
              <a:avLst/>
            </a:prstGeom>
            <a:noFill/>
            <a:ln w="5715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5" name="Shape 14"/>
            <p:cNvSpPr/>
            <p:nvPr userDrawn="1"/>
          </p:nvSpPr>
          <p:spPr>
            <a:xfrm flipH="1" flipV="1">
              <a:off x="8915400" y="438150"/>
              <a:ext cx="0" cy="399003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7" name="Straight Connector 16"/>
            <p:cNvCxnSpPr/>
            <p:nvPr userDrawn="1"/>
          </p:nvCxnSpPr>
          <p:spPr>
            <a:xfrm>
              <a:off x="4372729" y="3035123"/>
              <a:ext cx="3985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Footer Placeholder 8"/>
          <p:cNvSpPr txBox="1">
            <a:spLocks/>
          </p:cNvSpPr>
          <p:nvPr userDrawn="1"/>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2551043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73B">
                <a:lumMod val="92000"/>
                <a:lumOff val="8000"/>
              </a:srgb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2"/>
            <a:ext cx="10972800" cy="61436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889000"/>
            <a:ext cx="10972800" cy="52371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18" cstate="print">
            <a:lum bright="70000" contrast="-70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65148" y="6172201"/>
            <a:ext cx="1217083" cy="608541"/>
          </a:xfrm>
          <a:prstGeom prst="rect">
            <a:avLst/>
          </a:prstGeom>
        </p:spPr>
      </p:pic>
      <p:sp>
        <p:nvSpPr>
          <p:cNvPr id="9" name="Footer Placeholder 8"/>
          <p:cNvSpPr>
            <a:spLocks noGrp="1"/>
          </p:cNvSpPr>
          <p:nvPr>
            <p:ph type="ftr" sz="quarter" idx="3"/>
          </p:nvPr>
        </p:nvSpPr>
        <p:spPr>
          <a:xfrm>
            <a:off x="4165600" y="6356352"/>
            <a:ext cx="3860800" cy="366183"/>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6" name="Footer Placeholder 8"/>
          <p:cNvSpPr txBox="1">
            <a:spLocks/>
          </p:cNvSpPr>
          <p:nvPr/>
        </p:nvSpPr>
        <p:spPr>
          <a:xfrm>
            <a:off x="10141241" y="6427309"/>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extLst>
      <p:ext uri="{BB962C8B-B14F-4D97-AF65-F5344CB8AC3E}">
        <p14:creationId xmlns:p14="http://schemas.microsoft.com/office/powerpoint/2010/main" val="2679003785"/>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iming>
    <p:tnLst>
      <p:par>
        <p:cTn id="1" dur="indefinite" restart="never" nodeType="tmRoot"/>
      </p:par>
    </p:tnLst>
  </p:timing>
  <p:hf sldNum="0" hdr="0" dt="0"/>
  <p:txStyles>
    <p:titleStyle>
      <a:lvl1pPr algn="ctr" defTabSz="914400" rtl="0" eaLnBrk="1" latinLnBrk="0" hangingPunct="1">
        <a:spcBef>
          <a:spcPct val="0"/>
        </a:spcBef>
        <a:buNone/>
        <a:defRPr sz="2000" b="0" kern="1200">
          <a:solidFill>
            <a:srgbClr val="FEBC11"/>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b="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14F1D-F961-4D18-9917-3EAFF40C6629}" type="datetimeFigureOut">
              <a:rPr lang="en-US" smtClean="0"/>
              <a:t>1/4/2017</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6D5DC-F15A-49D2-A481-720BCDAD282D}" type="slidenum">
              <a:rPr lang="en-US" smtClean="0"/>
              <a:t>‹#›</a:t>
            </a:fld>
            <a:endParaRPr lang="en-US"/>
          </a:p>
        </p:txBody>
      </p:sp>
    </p:spTree>
    <p:extLst>
      <p:ext uri="{BB962C8B-B14F-4D97-AF65-F5344CB8AC3E}">
        <p14:creationId xmlns:p14="http://schemas.microsoft.com/office/powerpoint/2010/main" val="11538522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0" dirty="0" smtClean="0"/>
              <a:t>Officiating Philosophy</a:t>
            </a:r>
            <a:endParaRPr lang="en-US" b="0" dirty="0"/>
          </a:p>
        </p:txBody>
      </p:sp>
      <p:sp>
        <p:nvSpPr>
          <p:cNvPr id="6" name="Footer Placeholder 5"/>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Tree>
    <p:extLst>
      <p:ext uri="{BB962C8B-B14F-4D97-AF65-F5344CB8AC3E}">
        <p14:creationId xmlns:p14="http://schemas.microsoft.com/office/powerpoint/2010/main" val="1921585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pic>
        <p:nvPicPr>
          <p:cNvPr id="2052" name="Picture 4" descr="C:\Users\gcorsetti\AppData\Local\Microsoft\Windows\Temporary Internet Files\Content.IE5\OU4KLPVU\Iphone1[1].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466014"/>
            <a:ext cx="5384800" cy="37783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gcorsetti\AppData\Local\Microsoft\Windows\Temporary Internet Files\Content.IE5\1NL8KLAE\Email-icon-square[1].p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76181" y="741363"/>
            <a:ext cx="5227637" cy="52276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rmAutofit fontScale="90000"/>
          </a:bodyPr>
          <a:lstStyle/>
          <a:p>
            <a:r>
              <a:rPr lang="en-US" dirty="0"/>
              <a:t>Communication – Before Game</a:t>
            </a:r>
          </a:p>
        </p:txBody>
      </p:sp>
    </p:spTree>
    <p:extLst>
      <p:ext uri="{BB962C8B-B14F-4D97-AF65-F5344CB8AC3E}">
        <p14:creationId xmlns:p14="http://schemas.microsoft.com/office/powerpoint/2010/main" val="1617448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563622"/>
            <a:ext cx="5384800" cy="358311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pic>
        <p:nvPicPr>
          <p:cNvPr id="3080" name="Picture 8" descr="C:\Users\gcorsetti\AppData\Local\Microsoft\Windows\Temporary Internet Files\Content.IE5\5JM1WWVA\bugs-bunny-carrot[1].pn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670800" y="2135981"/>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normAutofit fontScale="90000"/>
          </a:bodyPr>
          <a:lstStyle/>
          <a:p>
            <a:r>
              <a:rPr lang="en-US" dirty="0"/>
              <a:t>Communication – During Game (Coaches)</a:t>
            </a:r>
          </a:p>
        </p:txBody>
      </p:sp>
    </p:spTree>
    <p:extLst>
      <p:ext uri="{BB962C8B-B14F-4D97-AF65-F5344CB8AC3E}">
        <p14:creationId xmlns:p14="http://schemas.microsoft.com/office/powerpoint/2010/main" val="787375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62737" y="741363"/>
            <a:ext cx="347852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98738" y="741363"/>
            <a:ext cx="4182523"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8" name="Title 7"/>
          <p:cNvSpPr>
            <a:spLocks noGrp="1"/>
          </p:cNvSpPr>
          <p:nvPr>
            <p:ph type="title"/>
          </p:nvPr>
        </p:nvSpPr>
        <p:spPr/>
        <p:txBody>
          <a:bodyPr>
            <a:normAutofit fontScale="90000"/>
          </a:bodyPr>
          <a:lstStyle/>
          <a:p>
            <a:r>
              <a:rPr lang="en-US" dirty="0"/>
              <a:t>Communication – During Game (Partners)</a:t>
            </a:r>
          </a:p>
        </p:txBody>
      </p:sp>
    </p:spTree>
    <p:extLst>
      <p:ext uri="{BB962C8B-B14F-4D97-AF65-F5344CB8AC3E}">
        <p14:creationId xmlns:p14="http://schemas.microsoft.com/office/powerpoint/2010/main" val="4094350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chor="ctr"/>
          <a:lstStyle/>
          <a:p>
            <a:pPr marL="0" indent="0" algn="ctr">
              <a:buNone/>
            </a:pPr>
            <a:r>
              <a:rPr lang="en-US" sz="3600" dirty="0"/>
              <a:t>“10% of conflicts are due to difference in opinion, the remaining 90% to the wrong tone of voice.”</a:t>
            </a:r>
          </a:p>
          <a:p>
            <a:pPr marL="0" indent="0">
              <a:buNone/>
            </a:pPr>
            <a:endParaRPr lang="en-US" dirty="0"/>
          </a:p>
        </p:txBody>
      </p:sp>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2" name="Title 1"/>
          <p:cNvSpPr>
            <a:spLocks noGrp="1"/>
          </p:cNvSpPr>
          <p:nvPr>
            <p:ph type="title"/>
          </p:nvPr>
        </p:nvSpPr>
        <p:spPr/>
        <p:txBody>
          <a:bodyPr>
            <a:normAutofit fontScale="90000"/>
          </a:bodyPr>
          <a:lstStyle/>
          <a:p>
            <a:r>
              <a:rPr lang="en-US" dirty="0" smtClean="0"/>
              <a:t>Avoid Conflict</a:t>
            </a:r>
            <a:endParaRPr lang="en-US" dirty="0"/>
          </a:p>
        </p:txBody>
      </p:sp>
    </p:spTree>
    <p:extLst>
      <p:ext uri="{BB962C8B-B14F-4D97-AF65-F5344CB8AC3E}">
        <p14:creationId xmlns:p14="http://schemas.microsoft.com/office/powerpoint/2010/main" val="17063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dirty="0" smtClean="0"/>
              <a:t>Don’t</a:t>
            </a:r>
          </a:p>
          <a:p>
            <a:pPr lvl="1"/>
            <a:r>
              <a:rPr lang="en-US" dirty="0" smtClean="0"/>
              <a:t>Coach</a:t>
            </a:r>
          </a:p>
          <a:p>
            <a:pPr lvl="1"/>
            <a:r>
              <a:rPr lang="en-US" dirty="0" smtClean="0"/>
              <a:t>Yell Angry</a:t>
            </a:r>
          </a:p>
          <a:p>
            <a:r>
              <a:rPr lang="en-US" dirty="0" smtClean="0"/>
              <a:t>Do</a:t>
            </a:r>
          </a:p>
          <a:p>
            <a:pPr lvl="1"/>
            <a:r>
              <a:rPr lang="en-US" dirty="0" smtClean="0"/>
              <a:t>Be Firm</a:t>
            </a:r>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560248"/>
            <a:ext cx="5384800" cy="358986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8" name="Title 7"/>
          <p:cNvSpPr>
            <a:spLocks noGrp="1"/>
          </p:cNvSpPr>
          <p:nvPr>
            <p:ph type="title"/>
          </p:nvPr>
        </p:nvSpPr>
        <p:spPr/>
        <p:txBody>
          <a:bodyPr>
            <a:normAutofit fontScale="90000"/>
          </a:bodyPr>
          <a:lstStyle/>
          <a:p>
            <a:r>
              <a:rPr lang="en-US" dirty="0"/>
              <a:t>Communication – During Game (Players)</a:t>
            </a:r>
          </a:p>
        </p:txBody>
      </p:sp>
    </p:spTree>
    <p:extLst>
      <p:ext uri="{BB962C8B-B14F-4D97-AF65-F5344CB8AC3E}">
        <p14:creationId xmlns:p14="http://schemas.microsoft.com/office/powerpoint/2010/main" val="48094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458567158"/>
              </p:ext>
            </p:extLst>
          </p:nvPr>
        </p:nvGraphicFramePr>
        <p:xfrm>
          <a:off x="609600" y="741363"/>
          <a:ext cx="10972800" cy="5227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2" name="Title 1"/>
          <p:cNvSpPr>
            <a:spLocks noGrp="1"/>
          </p:cNvSpPr>
          <p:nvPr>
            <p:ph type="title"/>
          </p:nvPr>
        </p:nvSpPr>
        <p:spPr/>
        <p:txBody>
          <a:bodyPr>
            <a:normAutofit fontScale="90000"/>
          </a:bodyPr>
          <a:lstStyle/>
          <a:p>
            <a:r>
              <a:rPr lang="en-US" dirty="0" smtClean="0"/>
              <a:t>Maintain Control</a:t>
            </a:r>
            <a:endParaRPr lang="en-US" dirty="0"/>
          </a:p>
        </p:txBody>
      </p:sp>
    </p:spTree>
    <p:extLst>
      <p:ext uri="{BB962C8B-B14F-4D97-AF65-F5344CB8AC3E}">
        <p14:creationId xmlns:p14="http://schemas.microsoft.com/office/powerpoint/2010/main" val="124975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0B0C0415-7E54-4549-B696-1405037A714F}"/>
                                            </p:graphicEl>
                                          </p:spTgt>
                                        </p:tgtEl>
                                        <p:attrNameLst>
                                          <p:attrName>style.visibility</p:attrName>
                                        </p:attrNameLst>
                                      </p:cBhvr>
                                      <p:to>
                                        <p:strVal val="visible"/>
                                      </p:to>
                                    </p:set>
                                  </p:childTnLst>
                                  <p:subTnLst>
                                    <p:animClr clrSpc="rgb" dir="cw">
                                      <p:cBhvr override="childStyle">
                                        <p:cTn dur="1" fill="hold" display="0" masterRel="nextClick" afterEffect="1"/>
                                        <p:tgtEl>
                                          <p:spTgt spid="8">
                                            <p:graphicEl>
                                              <a:dgm id="{0B0C0415-7E54-4549-B696-1405037A714F}"/>
                                            </p:graphic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9F109700-7B03-4411-8AF4-D1649ECB59CD}"/>
                                            </p:graphicEl>
                                          </p:spTgt>
                                        </p:tgtEl>
                                        <p:attrNameLst>
                                          <p:attrName>style.visibility</p:attrName>
                                        </p:attrNameLst>
                                      </p:cBhvr>
                                      <p:to>
                                        <p:strVal val="visible"/>
                                      </p:to>
                                    </p:set>
                                  </p:childTnLst>
                                  <p:subTnLst>
                                    <p:animClr clrSpc="rgb" dir="cw">
                                      <p:cBhvr override="childStyle">
                                        <p:cTn dur="1" fill="hold" display="0" masterRel="nextClick" afterEffect="1"/>
                                        <p:tgtEl>
                                          <p:spTgt spid="8">
                                            <p:graphicEl>
                                              <a:dgm id="{9F109700-7B03-4411-8AF4-D1649ECB59CD}"/>
                                            </p:graphic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84857271-2724-492F-A19D-AC1A3C5AB56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rev="1"/>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272" y="741363"/>
            <a:ext cx="784145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#1 – Let the Game Come to You</a:t>
            </a:r>
            <a:endParaRPr lang="en-US" dirty="0"/>
          </a:p>
        </p:txBody>
      </p:sp>
    </p:spTree>
    <p:extLst>
      <p:ext uri="{BB962C8B-B14F-4D97-AF65-F5344CB8AC3E}">
        <p14:creationId xmlns:p14="http://schemas.microsoft.com/office/powerpoint/2010/main" val="3690997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272" y="741363"/>
            <a:ext cx="784145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#2 - Focus</a:t>
            </a:r>
            <a:endParaRPr lang="en-US" dirty="0"/>
          </a:p>
        </p:txBody>
      </p:sp>
    </p:spTree>
    <p:extLst>
      <p:ext uri="{BB962C8B-B14F-4D97-AF65-F5344CB8AC3E}">
        <p14:creationId xmlns:p14="http://schemas.microsoft.com/office/powerpoint/2010/main" val="1150871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272" y="741363"/>
            <a:ext cx="784145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#3 – Blowout Games</a:t>
            </a:r>
            <a:endParaRPr lang="en-US" dirty="0"/>
          </a:p>
        </p:txBody>
      </p:sp>
    </p:spTree>
    <p:extLst>
      <p:ext uri="{BB962C8B-B14F-4D97-AF65-F5344CB8AC3E}">
        <p14:creationId xmlns:p14="http://schemas.microsoft.com/office/powerpoint/2010/main" val="1177683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3772" y="741363"/>
            <a:ext cx="640445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#4 – Avoid Ball Watching</a:t>
            </a:r>
            <a:endParaRPr lang="en-US" dirty="0"/>
          </a:p>
        </p:txBody>
      </p:sp>
    </p:spTree>
    <p:extLst>
      <p:ext uri="{BB962C8B-B14F-4D97-AF65-F5344CB8AC3E}">
        <p14:creationId xmlns:p14="http://schemas.microsoft.com/office/powerpoint/2010/main" val="2463967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corsetti\AppData\Local\Microsoft\Windows\Temporary Internet Files\Content.IE5\U70HR8XB\question mark[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45545" y="741363"/>
            <a:ext cx="4900909" cy="522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320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4945" y="741363"/>
            <a:ext cx="4182109"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#5 – Don’t Let the Grass Die</a:t>
            </a:r>
            <a:endParaRPr lang="en-US" dirty="0"/>
          </a:p>
        </p:txBody>
      </p:sp>
    </p:spTree>
    <p:extLst>
      <p:ext uri="{BB962C8B-B14F-4D97-AF65-F5344CB8AC3E}">
        <p14:creationId xmlns:p14="http://schemas.microsoft.com/office/powerpoint/2010/main" val="156227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272" y="741363"/>
            <a:ext cx="784145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#6 – Give Your Best Effort</a:t>
            </a:r>
            <a:endParaRPr lang="en-US" dirty="0"/>
          </a:p>
        </p:txBody>
      </p:sp>
    </p:spTree>
    <p:extLst>
      <p:ext uri="{BB962C8B-B14F-4D97-AF65-F5344CB8AC3E}">
        <p14:creationId xmlns:p14="http://schemas.microsoft.com/office/powerpoint/2010/main" val="400427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272" y="741363"/>
            <a:ext cx="7841455"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Point #7 – Be Open to Advice</a:t>
            </a:r>
            <a:endParaRPr lang="en-US" dirty="0"/>
          </a:p>
        </p:txBody>
      </p:sp>
    </p:spTree>
    <p:extLst>
      <p:ext uri="{BB962C8B-B14F-4D97-AF65-F5344CB8AC3E}">
        <p14:creationId xmlns:p14="http://schemas.microsoft.com/office/powerpoint/2010/main" val="2570137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8727" y="741363"/>
            <a:ext cx="6534546" cy="522763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4" name="Title 3"/>
          <p:cNvSpPr>
            <a:spLocks noGrp="1"/>
          </p:cNvSpPr>
          <p:nvPr>
            <p:ph type="title"/>
          </p:nvPr>
        </p:nvSpPr>
        <p:spPr/>
        <p:txBody>
          <a:bodyPr>
            <a:normAutofit fontScale="90000"/>
          </a:bodyPr>
          <a:lstStyle/>
          <a:p>
            <a:r>
              <a:rPr lang="en-US" dirty="0" smtClean="0"/>
              <a:t>Key Tip #8 – Have Fun!</a:t>
            </a:r>
            <a:endParaRPr lang="en-US" dirty="0"/>
          </a:p>
        </p:txBody>
      </p:sp>
    </p:spTree>
    <p:extLst>
      <p:ext uri="{BB962C8B-B14F-4D97-AF65-F5344CB8AC3E}">
        <p14:creationId xmlns:p14="http://schemas.microsoft.com/office/powerpoint/2010/main" val="3039801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0" dirty="0" smtClean="0"/>
              <a:t>uslacrosse.arbitersports.com</a:t>
            </a:r>
            <a:endParaRPr lang="en-US" b="0" dirty="0"/>
          </a:p>
        </p:txBody>
      </p:sp>
      <p:sp>
        <p:nvSpPr>
          <p:cNvPr id="8" name="Subtitle 7"/>
          <p:cNvSpPr>
            <a:spLocks noGrp="1"/>
          </p:cNvSpPr>
          <p:nvPr>
            <p:ph type="subTitle" idx="1"/>
          </p:nvPr>
        </p:nvSpPr>
        <p:spPr/>
        <p:txBody>
          <a:bodyPr/>
          <a:lstStyle/>
          <a:p>
            <a:r>
              <a:rPr lang="en-US" dirty="0" smtClean="0"/>
              <a:t>facebook.com/</a:t>
            </a:r>
            <a:r>
              <a:rPr lang="en-US" dirty="0" err="1" smtClean="0"/>
              <a:t>menslaxofficials</a:t>
            </a:r>
            <a:endParaRPr lang="en-US" dirty="0"/>
          </a:p>
        </p:txBody>
      </p:sp>
      <p:sp>
        <p:nvSpPr>
          <p:cNvPr id="6" name="Footer Placeholder 5"/>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chemeClr val="tx1">
                    <a:tint val="75000"/>
                  </a:schemeClr>
                </a:solidFill>
                <a:effectLst/>
                <a:uLnTx/>
                <a:uFillTx/>
              </a:rPr>
              <a:t>USLACROSSE.ARBITERSPORTS.COM | USLACROSSE.ORG</a:t>
            </a:r>
          </a:p>
        </p:txBody>
      </p:sp>
    </p:spTree>
    <p:extLst>
      <p:ext uri="{BB962C8B-B14F-4D97-AF65-F5344CB8AC3E}">
        <p14:creationId xmlns:p14="http://schemas.microsoft.com/office/powerpoint/2010/main" val="2115661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dirty="0" smtClean="0"/>
              <a:t>Rules</a:t>
            </a:r>
          </a:p>
          <a:p>
            <a:r>
              <a:rPr lang="en-US" dirty="0" smtClean="0"/>
              <a:t>Fitness</a:t>
            </a:r>
          </a:p>
          <a:p>
            <a:r>
              <a:rPr lang="en-US" dirty="0" smtClean="0"/>
              <a:t>Timeliness</a:t>
            </a:r>
          </a:p>
          <a:p>
            <a:r>
              <a:rPr lang="en-US" dirty="0" smtClean="0"/>
              <a:t>Appearance</a:t>
            </a:r>
          </a:p>
          <a:p>
            <a:r>
              <a:rPr lang="en-US" dirty="0" smtClean="0"/>
              <a:t>Student</a:t>
            </a:r>
          </a:p>
          <a:p>
            <a:r>
              <a:rPr lang="en-US" dirty="0" smtClean="0"/>
              <a:t>Pre-Game</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563622"/>
            <a:ext cx="5384800" cy="358311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8" name="Title 7"/>
          <p:cNvSpPr>
            <a:spLocks noGrp="1"/>
          </p:cNvSpPr>
          <p:nvPr>
            <p:ph type="title"/>
          </p:nvPr>
        </p:nvSpPr>
        <p:spPr/>
        <p:txBody>
          <a:bodyPr>
            <a:normAutofit fontScale="90000"/>
          </a:bodyPr>
          <a:lstStyle/>
          <a:p>
            <a:r>
              <a:rPr lang="en-US"/>
              <a:t>What Makes a Good Official?</a:t>
            </a:r>
          </a:p>
        </p:txBody>
      </p:sp>
    </p:spTree>
    <p:extLst>
      <p:ext uri="{BB962C8B-B14F-4D97-AF65-F5344CB8AC3E}">
        <p14:creationId xmlns:p14="http://schemas.microsoft.com/office/powerpoint/2010/main" val="55409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560085"/>
            <a:ext cx="5384800" cy="3590192"/>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1560248"/>
            <a:ext cx="5384800" cy="358986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11" name="Title 10"/>
          <p:cNvSpPr>
            <a:spLocks noGrp="1"/>
          </p:cNvSpPr>
          <p:nvPr>
            <p:ph type="title"/>
          </p:nvPr>
        </p:nvSpPr>
        <p:spPr/>
        <p:txBody>
          <a:bodyPr>
            <a:normAutofit fontScale="90000"/>
          </a:bodyPr>
          <a:lstStyle/>
          <a:p>
            <a:r>
              <a:rPr lang="en-US" dirty="0"/>
              <a:t>Good Officiating - Positioning</a:t>
            </a:r>
          </a:p>
        </p:txBody>
      </p:sp>
    </p:spTree>
    <p:extLst>
      <p:ext uri="{BB962C8B-B14F-4D97-AF65-F5344CB8AC3E}">
        <p14:creationId xmlns:p14="http://schemas.microsoft.com/office/powerpoint/2010/main" val="3460175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1000" y="1240631"/>
            <a:ext cx="6350000" cy="422910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2" name="Title 1"/>
          <p:cNvSpPr>
            <a:spLocks noGrp="1"/>
          </p:cNvSpPr>
          <p:nvPr>
            <p:ph type="title"/>
          </p:nvPr>
        </p:nvSpPr>
        <p:spPr/>
        <p:txBody>
          <a:bodyPr>
            <a:normAutofit fontScale="90000"/>
          </a:bodyPr>
          <a:lstStyle/>
          <a:p>
            <a:r>
              <a:rPr lang="en-US" dirty="0" smtClean="0"/>
              <a:t>Good Officiating – Flow of the Game</a:t>
            </a:r>
            <a:endParaRPr lang="en-US" dirty="0"/>
          </a:p>
        </p:txBody>
      </p:sp>
    </p:spTree>
    <p:extLst>
      <p:ext uri="{BB962C8B-B14F-4D97-AF65-F5344CB8AC3E}">
        <p14:creationId xmlns:p14="http://schemas.microsoft.com/office/powerpoint/2010/main" val="1480962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8430" b="8430"/>
          <a:stretch/>
        </p:blipFill>
        <p:spPr>
          <a:xfrm>
            <a:off x="609600" y="1565022"/>
            <a:ext cx="5384800" cy="358031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1565022"/>
            <a:ext cx="5384800" cy="358031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3" name="Footer Placeholder 2"/>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10" name="Title 9"/>
          <p:cNvSpPr>
            <a:spLocks noGrp="1"/>
          </p:cNvSpPr>
          <p:nvPr>
            <p:ph type="title"/>
          </p:nvPr>
        </p:nvSpPr>
        <p:spPr/>
        <p:txBody>
          <a:bodyPr>
            <a:normAutofit fontScale="90000"/>
          </a:bodyPr>
          <a:lstStyle/>
          <a:p>
            <a:r>
              <a:rPr lang="en-US" dirty="0"/>
              <a:t>Good Officiating – Adjust to Level of Play</a:t>
            </a:r>
          </a:p>
        </p:txBody>
      </p:sp>
    </p:spTree>
    <p:extLst>
      <p:ext uri="{BB962C8B-B14F-4D97-AF65-F5344CB8AC3E}">
        <p14:creationId xmlns:p14="http://schemas.microsoft.com/office/powerpoint/2010/main" val="1399809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87714" y="869467"/>
            <a:ext cx="5028572" cy="4971429"/>
          </a:xfrm>
        </p:spPr>
      </p:pic>
      <p:pic>
        <p:nvPicPr>
          <p:cNvPr id="11" name="Content Placeholder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21853" y="741363"/>
            <a:ext cx="5136293" cy="5227637"/>
          </a:xfrm>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12" name="Title 11"/>
          <p:cNvSpPr>
            <a:spLocks noGrp="1"/>
          </p:cNvSpPr>
          <p:nvPr>
            <p:ph type="title"/>
          </p:nvPr>
        </p:nvSpPr>
        <p:spPr/>
        <p:txBody>
          <a:bodyPr>
            <a:normAutofit fontScale="90000"/>
          </a:bodyPr>
          <a:lstStyle/>
          <a:p>
            <a:r>
              <a:rPr lang="en-US" dirty="0"/>
              <a:t>Good Officiating – Adjust to Level of Play</a:t>
            </a:r>
          </a:p>
        </p:txBody>
      </p:sp>
    </p:spTree>
    <p:extLst>
      <p:ext uri="{BB962C8B-B14F-4D97-AF65-F5344CB8AC3E}">
        <p14:creationId xmlns:p14="http://schemas.microsoft.com/office/powerpoint/2010/main" val="217343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Rough</a:t>
            </a:r>
          </a:p>
          <a:p>
            <a:r>
              <a:rPr lang="en-US" dirty="0" smtClean="0"/>
              <a:t>Obvious</a:t>
            </a:r>
          </a:p>
          <a:p>
            <a:r>
              <a:rPr lang="en-US" dirty="0" smtClean="0"/>
              <a:t>Unnecessary</a:t>
            </a:r>
          </a:p>
          <a:p>
            <a:r>
              <a:rPr lang="en-US" dirty="0" smtClean="0"/>
              <a:t>Cheap</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1560248"/>
            <a:ext cx="5384800" cy="358986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7" name="Title 6"/>
          <p:cNvSpPr>
            <a:spLocks noGrp="1"/>
          </p:cNvSpPr>
          <p:nvPr>
            <p:ph type="title"/>
          </p:nvPr>
        </p:nvSpPr>
        <p:spPr/>
        <p:txBody>
          <a:bodyPr>
            <a:normAutofit fontScale="90000"/>
          </a:bodyPr>
          <a:lstStyle/>
          <a:p>
            <a:r>
              <a:rPr lang="en-US" dirty="0"/>
              <a:t>Good Officiating - ROUC</a:t>
            </a:r>
          </a:p>
        </p:txBody>
      </p:sp>
    </p:spTree>
    <p:extLst>
      <p:ext uri="{BB962C8B-B14F-4D97-AF65-F5344CB8AC3E}">
        <p14:creationId xmlns:p14="http://schemas.microsoft.com/office/powerpoint/2010/main" val="417323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563162"/>
            <a:ext cx="5384800" cy="358403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7600" y="1560686"/>
            <a:ext cx="5384800" cy="358899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5" name="Footer Placeholder 4"/>
          <p:cNvSpPr>
            <a:spLocks noGrp="1"/>
          </p:cNvSpPr>
          <p:nvPr>
            <p:ph type="ftr" sz="quarter" idx="3"/>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chemeClr val="tx1">
                    <a:tint val="75000"/>
                  </a:schemeClr>
                </a:solidFill>
                <a:effectLst/>
                <a:uLnTx/>
                <a:uFillTx/>
              </a:rPr>
              <a:t>USLACROSSE.ARBITERSPORTS.COM | USLACROSSE.ORG</a:t>
            </a:r>
            <a:endParaRPr kumimoji="0" lang="en-US" sz="900" b="0" i="0" u="none" strike="noStrike" kern="0" cap="none" spc="0" normalizeH="0" baseline="0" noProof="0" dirty="0">
              <a:ln>
                <a:noFill/>
              </a:ln>
              <a:solidFill>
                <a:schemeClr val="tx1">
                  <a:tint val="75000"/>
                </a:schemeClr>
              </a:solidFill>
              <a:effectLst/>
              <a:uLnTx/>
              <a:uFillTx/>
            </a:endParaRPr>
          </a:p>
        </p:txBody>
      </p:sp>
      <p:sp>
        <p:nvSpPr>
          <p:cNvPr id="11" name="Title 10"/>
          <p:cNvSpPr>
            <a:spLocks noGrp="1"/>
          </p:cNvSpPr>
          <p:nvPr>
            <p:ph type="title"/>
          </p:nvPr>
        </p:nvSpPr>
        <p:spPr/>
        <p:txBody>
          <a:bodyPr>
            <a:normAutofit fontScale="90000"/>
          </a:bodyPr>
          <a:lstStyle/>
          <a:p>
            <a:r>
              <a:rPr lang="en-US" dirty="0"/>
              <a:t>Flag v. Warning</a:t>
            </a:r>
          </a:p>
        </p:txBody>
      </p:sp>
    </p:spTree>
    <p:extLst>
      <p:ext uri="{BB962C8B-B14F-4D97-AF65-F5344CB8AC3E}">
        <p14:creationId xmlns:p14="http://schemas.microsoft.com/office/powerpoint/2010/main" val="2982632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7 Template MO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2017 Template MOD</Template>
  <TotalTime>54</TotalTime>
  <Words>1739</Words>
  <Application>Microsoft Office PowerPoint</Application>
  <PresentationFormat>Custom</PresentationFormat>
  <Paragraphs>188</Paragraphs>
  <Slides>24</Slides>
  <Notes>22</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2017 Template MOD</vt:lpstr>
      <vt:lpstr>Custom Design</vt:lpstr>
      <vt:lpstr>Officiating Philosophy</vt:lpstr>
      <vt:lpstr>PowerPoint Presentation</vt:lpstr>
      <vt:lpstr>What Makes a Good Official?</vt:lpstr>
      <vt:lpstr>Good Officiating - Positioning</vt:lpstr>
      <vt:lpstr>Good Officiating – Flow of the Game</vt:lpstr>
      <vt:lpstr>Good Officiating – Adjust to Level of Play</vt:lpstr>
      <vt:lpstr>Good Officiating – Adjust to Level of Play</vt:lpstr>
      <vt:lpstr>Good Officiating - ROUC</vt:lpstr>
      <vt:lpstr>Flag v. Warning</vt:lpstr>
      <vt:lpstr>Communication – Before Game</vt:lpstr>
      <vt:lpstr>Communication – During Game (Coaches)</vt:lpstr>
      <vt:lpstr>Communication – During Game (Partners)</vt:lpstr>
      <vt:lpstr>Avoid Conflict</vt:lpstr>
      <vt:lpstr>Communication – During Game (Players)</vt:lpstr>
      <vt:lpstr>Maintain Control</vt:lpstr>
      <vt:lpstr>Key Point #1 – Let the Game Come to You</vt:lpstr>
      <vt:lpstr>Key Point #2 - Focus</vt:lpstr>
      <vt:lpstr>Key Point #3 – Blowout Games</vt:lpstr>
      <vt:lpstr>Key Point #4 – Avoid Ball Watching</vt:lpstr>
      <vt:lpstr>Key Point #5 – Don’t Let the Grass Die</vt:lpstr>
      <vt:lpstr>Key Point #6 – Give Your Best Effort</vt:lpstr>
      <vt:lpstr>Key Point #7 – Be Open to Advice</vt:lpstr>
      <vt:lpstr>Key Tip #8 – Have Fun!</vt:lpstr>
      <vt:lpstr>uslacrosse.arbitersports.com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Officials Training</dc:title>
  <dc:creator>Windows User</dc:creator>
  <cp:lastModifiedBy>Windows User</cp:lastModifiedBy>
  <cp:revision>10</cp:revision>
  <cp:lastPrinted>2015-10-22T17:58:11Z</cp:lastPrinted>
  <dcterms:created xsi:type="dcterms:W3CDTF">2017-01-04T18:05:58Z</dcterms:created>
  <dcterms:modified xsi:type="dcterms:W3CDTF">2017-01-04T19:00:30Z</dcterms:modified>
</cp:coreProperties>
</file>